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42" r:id="rId7"/>
    <p:sldId id="261" r:id="rId8"/>
    <p:sldId id="296" r:id="rId9"/>
    <p:sldId id="297" r:id="rId10"/>
    <p:sldId id="298" r:id="rId11"/>
    <p:sldId id="299" r:id="rId12"/>
    <p:sldId id="335" r:id="rId13"/>
    <p:sldId id="334" r:id="rId14"/>
    <p:sldId id="343" r:id="rId15"/>
    <p:sldId id="300" r:id="rId16"/>
    <p:sldId id="302" r:id="rId17"/>
    <p:sldId id="303" r:id="rId18"/>
    <p:sldId id="345" r:id="rId19"/>
    <p:sldId id="304" r:id="rId20"/>
    <p:sldId id="308" r:id="rId21"/>
    <p:sldId id="305" r:id="rId22"/>
    <p:sldId id="306" r:id="rId23"/>
    <p:sldId id="307" r:id="rId24"/>
    <p:sldId id="309" r:id="rId25"/>
    <p:sldId id="336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37" r:id="rId34"/>
    <p:sldId id="318" r:id="rId35"/>
    <p:sldId id="319" r:id="rId36"/>
    <p:sldId id="320" r:id="rId37"/>
    <p:sldId id="338" r:id="rId38"/>
    <p:sldId id="339" r:id="rId39"/>
    <p:sldId id="347" r:id="rId40"/>
    <p:sldId id="346" r:id="rId41"/>
    <p:sldId id="322" r:id="rId42"/>
    <p:sldId id="323" r:id="rId43"/>
    <p:sldId id="324" r:id="rId44"/>
    <p:sldId id="349" r:id="rId45"/>
    <p:sldId id="325" r:id="rId46"/>
    <p:sldId id="326" r:id="rId47"/>
    <p:sldId id="327" r:id="rId48"/>
    <p:sldId id="328" r:id="rId49"/>
    <p:sldId id="348" r:id="rId50"/>
    <p:sldId id="329" r:id="rId51"/>
    <p:sldId id="330" r:id="rId52"/>
    <p:sldId id="331" r:id="rId53"/>
    <p:sldId id="332" r:id="rId54"/>
    <p:sldId id="341" r:id="rId55"/>
    <p:sldId id="340" r:id="rId56"/>
    <p:sldId id="333" r:id="rId57"/>
    <p:sldId id="350" r:id="rId5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38CC4-B511-C15F-3D2C-84AACDD5719D}" name="Guest User" initials="GU" userId="S::urn:spo:anon#4a90ca02ff355479f491a7f40e3f292e4ca3aeadccd760a9e48894520cb6511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4F9F1"/>
    <a:srgbClr val="FFFFFF"/>
    <a:srgbClr val="FDF0E7"/>
    <a:srgbClr val="FDFEFC"/>
    <a:srgbClr val="EE3128"/>
    <a:srgbClr val="2F528F"/>
    <a:srgbClr val="4F81BD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A8DC4-3289-8168-65B6-5870C1380DBE}" v="2" dt="2024-08-28T23:50:43.781"/>
    <p1510:client id="{CB3088D0-E565-D622-04F4-3B59AD3CEB4F}" v="2" dt="2024-08-28T23:48:1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564" y="10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7812,'0'0'1648,"-11"-3"-15,8-1-1345,-1 1-272,0 6-128,8-3-240,0 4-1217,-12-19-7779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F17FF-5AB2-40EF-AB80-F49053529BE9}" type="datetimeFigureOut">
              <a:rPr lang="hu-HU" smtClean="0"/>
              <a:t>2024. 09. 10.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7571-6CCF-4852-8A98-727E0FBB1D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3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4E86BF-1BCF-0FF3-43BF-F2E60CD5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B0D96E-BE03-8E5F-557C-4F7F771C2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9E675F0-E4CB-81C5-43F9-B79821B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F6F6-605B-4919-9F5A-712A7F39B0AD}" type="datetime1">
              <a:rPr lang="hu-HU" smtClean="0"/>
              <a:t>2024. 09. 10.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41A4B1-C47C-3E4E-311F-22106961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B106DF-6104-60F5-89B5-668DDAB9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213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F1A36-65A3-51F4-BD8F-BD58F8E4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5C9C75C-E5C1-0C3C-63D3-A0AE4F4B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653762-74AB-BB1B-E14D-A7693BEA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A155-4A56-4A82-9863-7BF4BD448B1A}" type="datetime1">
              <a:rPr lang="hu-HU" smtClean="0"/>
              <a:t>2024. 09. 10.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1CA727-729F-3358-70D6-47C6773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B7DEBC-219A-300F-8648-66A6963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506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B756F6A-0E41-E9C8-31F0-EC19B5E71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8ADFFBF-C75A-9CD5-D250-A5BDB00D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85A9A3-2010-DDBA-FA33-18B9DA39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3E958-1731-4393-A450-A4638603AD12}" type="datetime1">
              <a:rPr lang="hu-HU" smtClean="0"/>
              <a:t>2024. 09. 10.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3F8F50-19F4-356A-36CF-27D7288B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992ED4A-353E-F3F7-7115-23945304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062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92EC30-12DC-4A64-0D1D-4924CF24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D01CD1-09E8-24F4-18F3-4FCB80A6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674151-7EC1-53B4-94CF-12FC1F6C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2487"/>
            <a:ext cx="2743200" cy="365125"/>
          </a:xfrm>
        </p:spPr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CCD3ACE-61C2-BA0B-19C4-49699B1159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" y="6429492"/>
            <a:ext cx="2323716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50"/>
              </a:spcBef>
            </a:pPr>
            <a:r>
              <a:rPr lang="hu-HU" sz="1000" b="0">
                <a:solidFill>
                  <a:srgbClr val="808080"/>
                </a:solidFill>
                <a:latin typeface="+mn-lt"/>
                <a:cs typeface="Arial Bold" charset="0"/>
              </a:rPr>
              <a:t>Copyright</a:t>
            </a:r>
            <a:r>
              <a:rPr lang="en-US" sz="1000" b="0">
                <a:solidFill>
                  <a:srgbClr val="808080"/>
                </a:solidFill>
                <a:latin typeface="+mn-lt"/>
                <a:cs typeface="Arial Bold" charset="0"/>
              </a:rPr>
              <a:t> 2024</a:t>
            </a:r>
            <a:endParaRPr lang="en-GB" sz="1000" b="0">
              <a:solidFill>
                <a:srgbClr val="808080"/>
              </a:solidFill>
              <a:latin typeface="+mn-lt"/>
              <a:cs typeface="Arial Bold" charset="0"/>
            </a:endParaRP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25D5F00F-BA2D-264C-6E60-FED4D1625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4712" y="74308"/>
            <a:ext cx="722980" cy="721571"/>
          </a:xfrm>
          <a:prstGeom prst="rect">
            <a:avLst/>
          </a:prstGeom>
        </p:spPr>
      </p:pic>
      <p:pic>
        <p:nvPicPr>
          <p:cNvPr id="18" name="Kép 17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B91B6197-C9FB-0339-FE54-9BB2BF7808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10" y="6339655"/>
            <a:ext cx="963297" cy="410788"/>
          </a:xfrm>
          <a:prstGeom prst="rect">
            <a:avLst/>
          </a:prstGeom>
        </p:spPr>
      </p:pic>
      <p:pic>
        <p:nvPicPr>
          <p:cNvPr id="22" name="Kép 21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1EC3D695-E624-8C55-8788-1F1C04B7E2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46" y="6332138"/>
            <a:ext cx="1020038" cy="427980"/>
          </a:xfrm>
          <a:prstGeom prst="rect">
            <a:avLst/>
          </a:prstGeom>
        </p:spPr>
      </p:pic>
      <p:pic>
        <p:nvPicPr>
          <p:cNvPr id="8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3208E134-BB21-1935-BB05-B121F1A77B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177" y="6305120"/>
            <a:ext cx="480523" cy="48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63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70754-A781-AE25-622F-F1358D36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2FFF67-69B5-37E0-91B7-AECAF3B49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07EF69-260C-0FA5-C5E4-F3B653F2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E064-4ECB-4114-B924-2A1428479238}" type="datetime1">
              <a:rPr lang="hu-HU" smtClean="0"/>
              <a:t>2024. 09. 10.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55C4B79-4F5D-8384-0998-BB7A8E97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3A85F4-CB21-DB0D-1904-7068EDFB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842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B53B22-CFF0-7A10-A419-25A1CAA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767643-DD46-EAFA-B3E1-D3D6A6AD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620FD8-B0F5-5BC7-2BD5-4A2031FBF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C90CD1C-592D-6A6B-3B77-EEF57E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8EF0-30D3-4A3F-812B-0597FE435314}" type="datetime1">
              <a:rPr lang="hu-HU" smtClean="0"/>
              <a:t>2024. 09. 10.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DC03C8-7B73-58AC-EF92-11A6DC53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AEF9DEF-9E97-C033-4DB4-DABE55B1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9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73A110-8F16-7953-25A7-FE12EAB4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74ABD6-1810-BE76-13B1-BE394907D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7F6844B-3C8C-EB09-BB9F-494B6137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4437B8A-C15E-8FAF-F97D-8C637B1CD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A87DBCF-DA8D-CEC5-2A88-E4DB95C71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B28B4FE-0F29-DF83-5A85-6272D48F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D381-3294-4072-B0B5-FE07C4B01B5C}" type="datetime1">
              <a:rPr lang="hu-HU" smtClean="0"/>
              <a:t>2024. 09. 10.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34CC062-3BA7-251C-6EE2-76858B04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0EC9A5A-1248-5DEF-E135-F09E8B33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4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DACFD1-6868-BA6A-469F-B1555ACE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D218E43-35FC-C203-E5EA-AC66EF9E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0EF1-3E49-4871-BC2B-2C59F58C6C8A}" type="datetime1">
              <a:rPr lang="hu-HU" smtClean="0"/>
              <a:t>2024. 09. 10.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5EA4AD-9B5A-53EE-2CDD-3CA61AFD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2F79C7A-CF3A-1823-6C96-803940DE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BAF27AD-FBF3-7487-9714-22C95C4429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16950" y="6427788"/>
            <a:ext cx="2165349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© 2017, </a:t>
            </a:r>
            <a:r>
              <a:rPr lang="hu-HU" sz="1000">
                <a:solidFill>
                  <a:srgbClr val="808080"/>
                </a:solidFill>
                <a:latin typeface="Arial Bold" charset="0"/>
                <a:cs typeface="Arial Bold" charset="0"/>
              </a:rPr>
              <a:t>2023 </a:t>
            </a: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8726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72F40AA-C0EC-E849-09EC-E3066558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B406-2C7A-46ED-909E-993F0AAE0506}" type="datetime1">
              <a:rPr lang="hu-HU" smtClean="0"/>
              <a:t>2024. 09. 10.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D7C932C-E9AE-DA0D-F0BF-D92EF10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685788-D3A9-36FB-E578-FB691121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242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02E3FB-5A82-DCCB-6329-DEA66E1D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046A89-C00F-ED4F-E090-7D2EAD92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BAF322-6BEA-E2D9-41A5-3A9D2840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2687A9-0805-225F-5D0D-58793312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C575-7D74-4701-8A7F-98C8C68F4FFF}" type="datetime1">
              <a:rPr lang="hu-HU" smtClean="0"/>
              <a:t>2024. 09. 10.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5F3F8EA-DB51-0D3D-8624-F07AB63A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0B2056-5E7C-AAEC-4C0D-8265458E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61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34A6BD-1FF4-4CFA-7D99-8DB18749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9DA7FA4-D689-3203-B1B7-5A1D1BF8C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F5F4AB6-5269-8A13-6FA3-BB149036B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1B05324-E997-6046-9F88-D5A17FF3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6459-8F3C-476D-8FFD-F5AAB4D3AF98}" type="datetime1">
              <a:rPr lang="hu-HU" smtClean="0"/>
              <a:t>2024. 09. 10.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CB6489-5B79-8B10-2E91-6D6611D7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8CAB5E1-E8BA-F3DB-5463-AD626D80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351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B504D8-DAFD-9BB0-D80F-3FF6E6D8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5E41EB-F691-6710-BC56-9C454AD4C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DC2D97-4B94-D1FE-50A3-381079067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CC4A-F89C-436F-9D91-6025BB90B0FB}" type="datetime1">
              <a:rPr lang="hu-HU" smtClean="0"/>
              <a:t>2024. 09. 10.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7F59EE-336E-2C3D-821E-18DAF4007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44451F-99E1-899D-6E16-4A8CC64A0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94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File:BasePiece.zip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rk.cs.queensu.ca/sites/perkd7.cs.queensu.ca/files/Moult2013a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7" Type="http://schemas.openxmlformats.org/officeDocument/2006/relationships/hyperlink" Target="https://slicer.readthedocs.io/en/latest/user_guide/modules/segmenteditor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cer.readthedocs.io/en/latest/user_guide/modules/segmentations.html" TargetMode="External"/><Relationship Id="rId5" Type="http://schemas.openxmlformats.org/officeDocument/2006/relationships/hyperlink" Target="http://perk-software.cs.queensu.ca/plus/doc/nightly/modelcatalog/" TargetMode="External"/><Relationship Id="rId4" Type="http://schemas.openxmlformats.org/officeDocument/2006/relationships/hyperlink" Target="https://raw.githubusercontent.com/Slicer/SlicerSegmentationFor3DPrintingTutorial/main/BasePiece.st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4.png"/><Relationship Id="rId7" Type="http://schemas.openxmlformats.org/officeDocument/2006/relationships/image" Target="../media/image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8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C1378F-91DC-09D9-F99C-15F047577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4087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000000"/>
                </a:solidFill>
                <a:latin typeface="Arial" charset="0"/>
              </a:rPr>
              <a:t>Segmentation for</a:t>
            </a:r>
            <a:br>
              <a:rPr lang="en-US" sz="6000" b="1">
                <a:solidFill>
                  <a:srgbClr val="000000"/>
                </a:solidFill>
                <a:latin typeface="Arial" charset="0"/>
              </a:rPr>
            </a:br>
            <a:r>
              <a:rPr lang="en-US" sz="6000" b="1">
                <a:solidFill>
                  <a:srgbClr val="000000"/>
                </a:solidFill>
                <a:latin typeface="Arial" charset="0"/>
              </a:rPr>
              <a:t>3D printing</a:t>
            </a:r>
            <a:br>
              <a:rPr lang="en-US" sz="6000" b="1">
                <a:solidFill>
                  <a:srgbClr val="000000"/>
                </a:solidFill>
                <a:latin typeface="Arial" charset="0"/>
              </a:rPr>
            </a:b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2D6BCAA-7B03-6814-80B8-3E3279C88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033" y="3142991"/>
            <a:ext cx="10129935" cy="3387013"/>
          </a:xfrm>
        </p:spPr>
        <p:txBody>
          <a:bodyPr>
            <a:normAutofit lnSpcReduction="10000"/>
          </a:bodyPr>
          <a:lstStyle/>
          <a:p>
            <a:pPr algn="ctr" eaLnBrk="1" hangingPunct="1">
              <a:spcBef>
                <a:spcPts val="700"/>
              </a:spcBef>
            </a:pPr>
            <a:r>
              <a:rPr lang="hu-HU" sz="3000">
                <a:solidFill>
                  <a:srgbClr val="000000"/>
                </a:solidFill>
                <a:latin typeface="Arial" charset="0"/>
              </a:rPr>
              <a:t>Attila Nagy</a:t>
            </a:r>
          </a:p>
          <a:p>
            <a:pPr>
              <a:spcBef>
                <a:spcPts val="700"/>
              </a:spcBef>
            </a:pPr>
            <a:r>
              <a:rPr lang="hu-HU" sz="2200">
                <a:solidFill>
                  <a:srgbClr val="000000"/>
                </a:solidFill>
                <a:latin typeface="Arial" charset="0"/>
              </a:rPr>
              <a:t>University of Szeged</a:t>
            </a: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r>
              <a:rPr lang="en-US" sz="3000">
                <a:solidFill>
                  <a:srgbClr val="000000"/>
                </a:solidFill>
                <a:latin typeface="Arial" charset="0"/>
              </a:rPr>
              <a:t>Csaba Pint</a:t>
            </a:r>
            <a:r>
              <a:rPr lang="hu-HU" sz="3000">
                <a:solidFill>
                  <a:srgbClr val="000000"/>
                </a:solidFill>
                <a:latin typeface="Arial" charset="0"/>
              </a:rPr>
              <a:t>é</a:t>
            </a:r>
            <a:r>
              <a:rPr lang="en-US" sz="3000">
                <a:solidFill>
                  <a:srgbClr val="000000"/>
                </a:solidFill>
                <a:latin typeface="Arial" charset="0"/>
              </a:rPr>
              <a:t>r</a:t>
            </a:r>
          </a:p>
          <a:p>
            <a:pPr algn="ctr" eaLnBrk="1" hangingPunct="1">
              <a:spcBef>
                <a:spcPts val="700"/>
              </a:spcBef>
            </a:pPr>
            <a:r>
              <a:rPr lang="hu-HU" sz="2200">
                <a:solidFill>
                  <a:srgbClr val="000000"/>
                </a:solidFill>
                <a:latin typeface="Arial" charset="0"/>
              </a:rPr>
              <a:t>EBATINCA, S.L., Spain</a:t>
            </a: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hu-HU" sz="22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hu-HU">
                <a:solidFill>
                  <a:srgbClr val="000000"/>
                </a:solidFill>
                <a:latin typeface="Arial" charset="0"/>
              </a:rPr>
              <a:t>38&amp;40th NA-MIC Project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Week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, 2023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January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 – 2024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January</a:t>
            </a:r>
            <a:endParaRPr lang="en-US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F4FD0-B3EA-5A2E-2FD3-984FD7F5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174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E20EF2-A3F6-FBC6-AA59-EFB9E830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5"/>
            <a:ext cx="10515600" cy="1325563"/>
          </a:xfrm>
        </p:spPr>
        <p:txBody>
          <a:bodyPr/>
          <a:lstStyle/>
          <a:p>
            <a:r>
              <a:rPr lang="en-US"/>
              <a:t>1/1: Load </a:t>
            </a:r>
            <a:r>
              <a:rPr lang="en-US" err="1"/>
              <a:t>CTChest</a:t>
            </a:r>
            <a:r>
              <a:rPr lang="en-US"/>
              <a:t> dataset</a:t>
            </a:r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D298126-940F-6303-3395-6FA99F0CB1B7}"/>
              </a:ext>
            </a:extLst>
          </p:cNvPr>
          <p:cNvGrpSpPr/>
          <p:nvPr/>
        </p:nvGrpSpPr>
        <p:grpSpPr>
          <a:xfrm>
            <a:off x="79596" y="1419225"/>
            <a:ext cx="6407604" cy="1461174"/>
            <a:chOff x="79596" y="1605205"/>
            <a:chExt cx="7029796" cy="162694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767DF946-C3AC-7A84-852D-2891227F1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92"/>
            <a:stretch/>
          </p:blipFill>
          <p:spPr>
            <a:xfrm>
              <a:off x="79596" y="1605205"/>
              <a:ext cx="7029796" cy="1626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2A4829-ECF0-7BC8-986F-AF7E3356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99" y="2557656"/>
              <a:ext cx="367943" cy="557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Bent-Up Arrow 6">
            <a:extLst>
              <a:ext uri="{FF2B5EF4-FFF2-40B4-BE49-F238E27FC236}">
                <a16:creationId xmlns:a16="http://schemas.microsoft.com/office/drawing/2014/main" id="{E701E333-E32A-57B0-4250-0FC2294BC396}"/>
              </a:ext>
            </a:extLst>
          </p:cNvPr>
          <p:cNvSpPr/>
          <p:nvPr/>
        </p:nvSpPr>
        <p:spPr bwMode="auto">
          <a:xfrm rot="5400000">
            <a:off x="4516423" y="2872029"/>
            <a:ext cx="2037040" cy="2185381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D9DEB44-74E1-5E08-1523-0FE7BE3F105D}"/>
              </a:ext>
            </a:extLst>
          </p:cNvPr>
          <p:cNvGrpSpPr/>
          <p:nvPr/>
        </p:nvGrpSpPr>
        <p:grpSpPr>
          <a:xfrm>
            <a:off x="6751912" y="2015860"/>
            <a:ext cx="5268867" cy="4216401"/>
            <a:chOff x="6627637" y="2208910"/>
            <a:chExt cx="5268867" cy="421640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1FDB6F84-0383-25B3-74D4-9E83750D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637" y="2208910"/>
              <a:ext cx="5268867" cy="42164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DD9BBB2-E777-3498-5C28-4FB175F49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230" y="3138910"/>
              <a:ext cx="354495" cy="537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6C5CD45-463B-728F-C06C-273A6A5D5F01}"/>
                </a:ext>
              </a:extLst>
            </p:cNvPr>
            <p:cNvSpPr/>
            <p:nvPr/>
          </p:nvSpPr>
          <p:spPr>
            <a:xfrm>
              <a:off x="6750050" y="2863850"/>
              <a:ext cx="977900" cy="350520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CDC68B5E-5993-E88B-9008-075693D15A56}"/>
                </a:ext>
              </a:extLst>
            </p:cNvPr>
            <p:cNvSpPr/>
            <p:nvPr/>
          </p:nvSpPr>
          <p:spPr>
            <a:xfrm>
              <a:off x="7666212" y="3823256"/>
              <a:ext cx="1014237" cy="2481679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0F0369E1-F544-2A54-7EBE-93B87B91179D}"/>
                </a:ext>
              </a:extLst>
            </p:cNvPr>
            <p:cNvSpPr/>
            <p:nvPr/>
          </p:nvSpPr>
          <p:spPr>
            <a:xfrm>
              <a:off x="8782998" y="2920111"/>
              <a:ext cx="2941969" cy="33848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4686F07-CEB8-6B83-64B3-70461DA2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06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F74C01F-C6A4-FED0-5E97-1FB742F75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" t="276" r="26952" b="10496"/>
          <a:stretch/>
        </p:blipFill>
        <p:spPr>
          <a:xfrm>
            <a:off x="4889261" y="1295399"/>
            <a:ext cx="7207333" cy="497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FDDE5FD-F78D-E83D-C4A8-1195BE35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84"/>
            <a:ext cx="10515600" cy="1325563"/>
          </a:xfrm>
        </p:spPr>
        <p:txBody>
          <a:bodyPr/>
          <a:lstStyle/>
          <a:p>
            <a:r>
              <a:rPr lang="en-US"/>
              <a:t>1/2: Sample CT loaded</a:t>
            </a:r>
            <a:endParaRPr lang="hu-HU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432106ED-7701-9983-E227-9D90789C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90" y="4656929"/>
            <a:ext cx="4361547" cy="1268967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0F4EDDA-3648-B9F8-18CF-76EF0A6C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1" y="3450668"/>
            <a:ext cx="4539398" cy="488200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D1B9C90-A6F0-826C-D3E6-B1F7CA2593D0}"/>
              </a:ext>
            </a:extLst>
          </p:cNvPr>
          <p:cNvCxnSpPr>
            <a:cxnSpLocks/>
          </p:cNvCxnSpPr>
          <p:nvPr/>
        </p:nvCxnSpPr>
        <p:spPr bwMode="auto">
          <a:xfrm>
            <a:off x="4660789" y="3450668"/>
            <a:ext cx="219377" cy="1343172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69A3CE8D-DA4E-B242-E5A3-11BD1FA4FE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89287" y="5689293"/>
            <a:ext cx="397229" cy="242914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églalap 17">
            <a:extLst>
              <a:ext uri="{FF2B5EF4-FFF2-40B4-BE49-F238E27FC236}">
                <a16:creationId xmlns:a16="http://schemas.microsoft.com/office/drawing/2014/main" id="{8B89AA00-7D6F-99A9-5F9D-F62C98EB4080}"/>
              </a:ext>
            </a:extLst>
          </p:cNvPr>
          <p:cNvSpPr/>
          <p:nvPr/>
        </p:nvSpPr>
        <p:spPr>
          <a:xfrm>
            <a:off x="4882911" y="4793840"/>
            <a:ext cx="3774392" cy="892278"/>
          </a:xfrm>
          <a:prstGeom prst="rect">
            <a:avLst/>
          </a:prstGeom>
          <a:noFill/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7124DC8-9304-D95F-B9E0-46F2C9D17F9E}"/>
              </a:ext>
            </a:extLst>
          </p:cNvPr>
          <p:cNvSpPr txBox="1"/>
          <p:nvPr/>
        </p:nvSpPr>
        <p:spPr>
          <a:xfrm>
            <a:off x="684867" y="4091849"/>
            <a:ext cx="424405" cy="6001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  <a:endParaRPr lang="hu-HU" sz="1050" b="1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C12BC73-678E-FA88-8034-97215A55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4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/>
              <a:t>1/3/A: Change contrast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65B3A92-7409-2005-9CDB-E6E2FD1D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1" y="2304256"/>
            <a:ext cx="5310014" cy="297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1">
            <a:extLst>
              <a:ext uri="{FF2B5EF4-FFF2-40B4-BE49-F238E27FC236}">
                <a16:creationId xmlns:a16="http://schemas.microsoft.com/office/drawing/2014/main" id="{0BFA933E-6176-14BE-5BA0-ED4C54E7DE1B}"/>
              </a:ext>
            </a:extLst>
          </p:cNvPr>
          <p:cNvSpPr/>
          <p:nvPr/>
        </p:nvSpPr>
        <p:spPr bwMode="auto">
          <a:xfrm>
            <a:off x="5678670" y="4411146"/>
            <a:ext cx="1149207" cy="609599"/>
          </a:xfrm>
          <a:prstGeom prst="rightArrow">
            <a:avLst/>
          </a:prstGeom>
          <a:solidFill>
            <a:srgbClr val="4F81BD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88ED683-C6B6-1307-2894-7DEA3B16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71" y="4316018"/>
            <a:ext cx="402869" cy="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897125" y="2034334"/>
            <a:ext cx="5049204" cy="4145549"/>
            <a:chOff x="6897125" y="2034334"/>
            <a:chExt cx="5049204" cy="414554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AD53354-F82A-423A-FA23-3F8824916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675" y="2940314"/>
              <a:ext cx="410877" cy="588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842378" y="2034334"/>
              <a:ext cx="2888493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Select </a:t>
              </a:r>
              <a:r>
                <a:rPr lang="en-US" sz="2400" i="1" err="1">
                  <a:solidFill>
                    <a:schemeClr val="bg1"/>
                  </a:solidFill>
                </a:rPr>
                <a:t>CTChest</a:t>
              </a:r>
              <a:r>
                <a:rPr lang="en-US" sz="2400">
                  <a:solidFill>
                    <a:schemeClr val="bg1"/>
                  </a:solidFill>
                </a:rPr>
                <a:t> as active volume</a:t>
              </a:r>
              <a:r>
                <a:rPr lang="hu-HU" sz="2400">
                  <a:solidFill>
                    <a:schemeClr val="bg1"/>
                  </a:solidFill>
                </a:rPr>
                <a:t> and </a:t>
              </a:r>
              <a:r>
                <a:rPr lang="hu-HU" sz="2400" err="1">
                  <a:solidFill>
                    <a:schemeClr val="bg1"/>
                  </a:solidFill>
                </a:rPr>
                <a:t>click</a:t>
              </a:r>
              <a:r>
                <a:rPr lang="hu-HU" sz="2400">
                  <a:solidFill>
                    <a:schemeClr val="bg1"/>
                  </a:solidFill>
                </a:rPr>
                <a:t> on </a:t>
              </a:r>
              <a:r>
                <a:rPr lang="hu-HU" sz="2400" err="1">
                  <a:solidFill>
                    <a:schemeClr val="bg1"/>
                  </a:solidFill>
                </a:rPr>
                <a:t>the</a:t>
              </a:r>
              <a:r>
                <a:rPr lang="hu-HU" sz="2400">
                  <a:solidFill>
                    <a:schemeClr val="bg1"/>
                  </a:solidFill>
                </a:rPr>
                <a:t> </a:t>
              </a:r>
              <a:r>
                <a:rPr lang="hu-HU" sz="2400" err="1">
                  <a:solidFill>
                    <a:schemeClr val="bg1"/>
                  </a:solidFill>
                </a:rPr>
                <a:t>preset</a:t>
              </a:r>
              <a:endParaRPr lang="en-US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582501-7999-499F-62AE-E0081DD9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115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1E1"/>
            </a:gs>
            <a:gs pos="65000">
              <a:srgbClr val="F4F9F1"/>
            </a:gs>
            <a:gs pos="100000">
              <a:srgbClr val="F4F9F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/>
              <a:t>1/3/B: Change contrast</a:t>
            </a:r>
            <a:endParaRPr lang="hu-HU"/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991148" y="1776893"/>
            <a:ext cx="5049204" cy="4060478"/>
            <a:chOff x="6897125" y="2119405"/>
            <a:chExt cx="5049204" cy="4060478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809328" y="2119405"/>
              <a:ext cx="2888493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Select </a:t>
              </a:r>
              <a:r>
                <a:rPr lang="en-US" sz="2400" i="1" err="1">
                  <a:solidFill>
                    <a:schemeClr val="bg1"/>
                  </a:solidFill>
                </a:rPr>
                <a:t>CTChest</a:t>
              </a:r>
              <a:r>
                <a:rPr lang="en-US" sz="2400">
                  <a:solidFill>
                    <a:schemeClr val="bg1"/>
                  </a:solidFill>
                </a:rPr>
                <a:t> as active volume</a:t>
              </a:r>
              <a:r>
                <a:rPr lang="hu-HU" sz="2400">
                  <a:solidFill>
                    <a:schemeClr val="bg1"/>
                  </a:solidFill>
                </a:rPr>
                <a:t> and </a:t>
              </a:r>
              <a:r>
                <a:rPr lang="hu-HU" sz="2400" err="1">
                  <a:solidFill>
                    <a:schemeClr val="bg1"/>
                  </a:solidFill>
                </a:rPr>
                <a:t>click</a:t>
              </a:r>
              <a:r>
                <a:rPr lang="hu-HU" sz="2400">
                  <a:solidFill>
                    <a:schemeClr val="bg1"/>
                  </a:solidFill>
                </a:rPr>
                <a:t> on </a:t>
              </a:r>
              <a:r>
                <a:rPr lang="hu-HU" sz="2400" err="1">
                  <a:solidFill>
                    <a:schemeClr val="bg1"/>
                  </a:solidFill>
                </a:rPr>
                <a:t>the</a:t>
              </a:r>
              <a:r>
                <a:rPr lang="hu-HU" sz="2400">
                  <a:solidFill>
                    <a:schemeClr val="bg1"/>
                  </a:solidFill>
                </a:rPr>
                <a:t> </a:t>
              </a:r>
              <a:r>
                <a:rPr lang="hu-HU" sz="2400" err="1">
                  <a:solidFill>
                    <a:schemeClr val="bg1"/>
                  </a:solidFill>
                </a:rPr>
                <a:t>preset</a:t>
              </a:r>
              <a:endParaRPr lang="en-US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22">
            <a:extLst>
              <a:ext uri="{FF2B5EF4-FFF2-40B4-BE49-F238E27FC236}">
                <a16:creationId xmlns:a16="http://schemas.microsoft.com/office/drawing/2014/main" id="{74A6DEA6-B950-7EED-0767-4FB51FC54CC8}"/>
              </a:ext>
            </a:extLst>
          </p:cNvPr>
          <p:cNvSpPr txBox="1"/>
          <p:nvPr/>
        </p:nvSpPr>
        <p:spPr>
          <a:xfrm>
            <a:off x="1444025" y="1296908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FBF8A2A3-AA98-6945-D82A-162805FDEAEA}"/>
              </a:ext>
            </a:extLst>
          </p:cNvPr>
          <p:cNvGrpSpPr/>
          <p:nvPr/>
        </p:nvGrpSpPr>
        <p:grpSpPr>
          <a:xfrm>
            <a:off x="597125" y="2622471"/>
            <a:ext cx="4509189" cy="3182956"/>
            <a:chOff x="597125" y="2622471"/>
            <a:chExt cx="4509189" cy="3182956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E084DAB5-1198-5F7E-E4C1-E17B8A9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25" y="2622471"/>
              <a:ext cx="4509189" cy="3182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90" y="4356054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A8883A69-5FF6-4ED4-201D-3320F11366AB}"/>
              </a:ext>
            </a:extLst>
          </p:cNvPr>
          <p:cNvSpPr/>
          <p:nvPr/>
        </p:nvSpPr>
        <p:spPr>
          <a:xfrm>
            <a:off x="5176085" y="4273170"/>
            <a:ext cx="1712853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Dia számának helye 17">
            <a:extLst>
              <a:ext uri="{FF2B5EF4-FFF2-40B4-BE49-F238E27FC236}">
                <a16:creationId xmlns:a16="http://schemas.microsoft.com/office/drawing/2014/main" id="{5394270F-2C55-E48C-2FFF-9529C79B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13</a:t>
            </a:fld>
            <a:endParaRPr lang="hu-HU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71808C2-F0B3-54AC-006B-D34E1202E2AF}"/>
              </a:ext>
            </a:extLst>
          </p:cNvPr>
          <p:cNvSpPr txBox="1"/>
          <p:nvPr/>
        </p:nvSpPr>
        <p:spPr>
          <a:xfrm>
            <a:off x="176320" y="5654521"/>
            <a:ext cx="2117380" cy="1015663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000">
                <a:solidFill>
                  <a:schemeClr val="bg1"/>
                </a:solidFill>
              </a:rPr>
              <a:t>Right</a:t>
            </a:r>
            <a:r>
              <a:rPr lang="en-US" sz="2000">
                <a:solidFill>
                  <a:schemeClr val="bg1"/>
                </a:solidFill>
              </a:rPr>
              <a:t>-</a:t>
            </a:r>
            <a:r>
              <a:rPr lang="hu-HU" sz="2000">
                <a:solidFill>
                  <a:schemeClr val="bg1"/>
                </a:solidFill>
              </a:rPr>
              <a:t>click on </a:t>
            </a:r>
            <a:r>
              <a:rPr lang="hu-HU" sz="2000" err="1">
                <a:solidFill>
                  <a:schemeClr val="bg1"/>
                </a:solidFill>
              </a:rPr>
              <a:t>the</a:t>
            </a:r>
            <a:r>
              <a:rPr lang="hu-HU" sz="2000">
                <a:solidFill>
                  <a:schemeClr val="bg1"/>
                </a:solidFill>
              </a:rPr>
              <a:t> </a:t>
            </a:r>
            <a:r>
              <a:rPr lang="hu-HU" sz="2000" err="1">
                <a:solidFill>
                  <a:schemeClr val="bg1"/>
                </a:solidFill>
              </a:rPr>
              <a:t>data</a:t>
            </a:r>
            <a:r>
              <a:rPr lang="hu-HU" sz="2000">
                <a:solidFill>
                  <a:schemeClr val="bg1"/>
                </a:solidFill>
              </a:rPr>
              <a:t> and </a:t>
            </a:r>
            <a:r>
              <a:rPr lang="en-US" sz="2000">
                <a:solidFill>
                  <a:schemeClr val="bg1"/>
                </a:solidFill>
              </a:rPr>
              <a:t>click</a:t>
            </a:r>
            <a:r>
              <a:rPr lang="hu-HU" sz="2000">
                <a:solidFill>
                  <a:schemeClr val="bg1"/>
                </a:solidFill>
              </a:rPr>
              <a:t> </a:t>
            </a:r>
            <a:r>
              <a:rPr lang="hu-HU" sz="2000" i="1">
                <a:solidFill>
                  <a:schemeClr val="bg1"/>
                </a:solidFill>
              </a:rPr>
              <a:t>Edit properties</a:t>
            </a:r>
            <a:r>
              <a:rPr lang="en-US" sz="2000" i="1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7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en-US"/>
              <a:t>1/3/C: Change contrast</a:t>
            </a:r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59C8E203-9B12-AD11-6762-636EB8E94013}"/>
              </a:ext>
            </a:extLst>
          </p:cNvPr>
          <p:cNvGrpSpPr/>
          <p:nvPr/>
        </p:nvGrpSpPr>
        <p:grpSpPr>
          <a:xfrm>
            <a:off x="602615" y="2023092"/>
            <a:ext cx="10986770" cy="4025160"/>
            <a:chOff x="602615" y="1988714"/>
            <a:chExt cx="10986770" cy="4025160"/>
          </a:xfrm>
        </p:grpSpPr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C312DBBA-8AE3-010B-FDCF-D8B27B9F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615" y="1988714"/>
              <a:ext cx="10986770" cy="4025160"/>
            </a:xfrm>
            <a:prstGeom prst="rect">
              <a:avLst/>
            </a:prstGeom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388" y="4851067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BDC5F1DA-0E73-766E-45F9-02D0FB45B0E6}"/>
              </a:ext>
            </a:extLst>
          </p:cNvPr>
          <p:cNvSpPr txBox="1"/>
          <p:nvPr/>
        </p:nvSpPr>
        <p:spPr>
          <a:xfrm>
            <a:off x="7322368" y="954863"/>
            <a:ext cx="2888493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any</a:t>
            </a:r>
            <a:r>
              <a:rPr lang="hu-HU" sz="2400">
                <a:solidFill>
                  <a:schemeClr val="bg1"/>
                </a:solidFill>
              </a:rPr>
              <a:t> of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slice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views</a:t>
            </a:r>
            <a:r>
              <a:rPr lang="hu-HU" sz="2400">
                <a:solidFill>
                  <a:schemeClr val="bg1"/>
                </a:solidFill>
              </a:rPr>
              <a:t>, </a:t>
            </a:r>
            <a:r>
              <a:rPr lang="en-US" sz="2400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Window</a:t>
            </a:r>
            <a:r>
              <a:rPr lang="hu-HU" sz="2400" i="1">
                <a:solidFill>
                  <a:schemeClr val="bg1"/>
                </a:solidFill>
              </a:rPr>
              <a:t>/</a:t>
            </a:r>
            <a:r>
              <a:rPr lang="hu-HU" sz="2400" i="1" err="1">
                <a:solidFill>
                  <a:schemeClr val="bg1"/>
                </a:solidFill>
              </a:rPr>
              <a:t>Level</a:t>
            </a:r>
            <a:r>
              <a:rPr lang="hu-HU" sz="2400" i="1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presets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CT-Abdomen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5" name="Dia számának helye 24">
            <a:extLst>
              <a:ext uri="{FF2B5EF4-FFF2-40B4-BE49-F238E27FC236}">
                <a16:creationId xmlns:a16="http://schemas.microsoft.com/office/drawing/2014/main" id="{119C1124-921E-92C8-E6BE-BBD78A63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660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6A3688-11FC-AD9A-C18C-DF612CF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3"/>
            <a:ext cx="10515600" cy="1325563"/>
          </a:xfrm>
        </p:spPr>
        <p:txBody>
          <a:bodyPr/>
          <a:lstStyle/>
          <a:p>
            <a:r>
              <a:rPr lang="en-US"/>
              <a:t>Part 2: Segment vertebrae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014A74-FDB6-AB06-E020-0AB6A289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Add new segment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Threshold bone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Remove speckles with Islands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out vertebrae with Scissors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A663FA-726D-F409-CE2E-AC88195F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 r="12051"/>
          <a:stretch/>
        </p:blipFill>
        <p:spPr>
          <a:xfrm>
            <a:off x="7344710" y="1882349"/>
            <a:ext cx="4009090" cy="396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EFE004-AA46-0725-B8BA-2A146C77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085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B877D7-B7E6-12BB-9CE4-12A7DA29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5"/>
            <a:ext cx="10515600" cy="1325563"/>
          </a:xfrm>
        </p:spPr>
        <p:txBody>
          <a:bodyPr/>
          <a:lstStyle/>
          <a:p>
            <a:r>
              <a:rPr lang="en-US"/>
              <a:t>2/1: Switch to Segment Editor module</a:t>
            </a:r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DBF6A403-6094-374D-A80A-AC805CD71293}"/>
              </a:ext>
            </a:extLst>
          </p:cNvPr>
          <p:cNvGrpSpPr/>
          <p:nvPr/>
        </p:nvGrpSpPr>
        <p:grpSpPr>
          <a:xfrm>
            <a:off x="3138488" y="1662122"/>
            <a:ext cx="5915025" cy="4610100"/>
            <a:chOff x="3181349" y="1566863"/>
            <a:chExt cx="5915025" cy="4610100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D2553BF6-D4F3-9EE9-B77F-A6599F9F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1349" y="1566863"/>
              <a:ext cx="5915025" cy="4610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E3241DF1-6D06-609E-2223-1B4238753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619" y="2825360"/>
              <a:ext cx="348913" cy="508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4CB0C7-0171-587E-5B9E-A74D3E7B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341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2"/>
            <a:ext cx="10515600" cy="1325563"/>
          </a:xfrm>
        </p:spPr>
        <p:txBody>
          <a:bodyPr/>
          <a:lstStyle/>
          <a:p>
            <a:r>
              <a:rPr lang="en-US"/>
              <a:t>2/2: Add new segment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6403662-2CB2-A5ED-BAD5-C80B81960B82}"/>
              </a:ext>
            </a:extLst>
          </p:cNvPr>
          <p:cNvGrpSpPr/>
          <p:nvPr/>
        </p:nvGrpSpPr>
        <p:grpSpPr>
          <a:xfrm>
            <a:off x="614363" y="1747838"/>
            <a:ext cx="6954754" cy="3178122"/>
            <a:chOff x="614363" y="1747838"/>
            <a:chExt cx="6954754" cy="3178122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0413E38-4766-DF54-4868-75336AAEB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" t="1766"/>
            <a:stretch/>
          </p:blipFill>
          <p:spPr>
            <a:xfrm>
              <a:off x="614363" y="1747838"/>
              <a:ext cx="6954754" cy="3178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6EF1A64-510A-6491-E279-94C1453AA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431" y="3308323"/>
              <a:ext cx="482888" cy="703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8010739" y="2090172"/>
            <a:ext cx="2901438" cy="2677656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en-US" sz="2800"/>
              <a:t>- Segmentation automatically created</a:t>
            </a:r>
          </a:p>
          <a:p>
            <a:r>
              <a:rPr lang="en-US" sz="2800"/>
              <a:t>- CT volume automatically selected as source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5888060-D023-D0BF-D46D-505F95C48210}"/>
              </a:ext>
            </a:extLst>
          </p:cNvPr>
          <p:cNvSpPr txBox="1"/>
          <p:nvPr/>
        </p:nvSpPr>
        <p:spPr>
          <a:xfrm>
            <a:off x="1130095" y="5354964"/>
            <a:ext cx="7312156" cy="338554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u-HU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5pPr>
            <a:lvl6pPr defTabSz="457200">
              <a:defRPr sz="2400">
                <a:solidFill>
                  <a:schemeClr val="lt1"/>
                </a:solidFill>
              </a:defRPr>
            </a:lvl6pPr>
            <a:lvl7pPr defTabSz="457200">
              <a:defRPr sz="2400">
                <a:solidFill>
                  <a:schemeClr val="lt1"/>
                </a:solidFill>
              </a:defRPr>
            </a:lvl7pPr>
            <a:lvl8pPr defTabSz="457200">
              <a:defRPr sz="2400">
                <a:solidFill>
                  <a:schemeClr val="lt1"/>
                </a:solidFill>
              </a:defRPr>
            </a:lvl8pPr>
            <a:lvl9pPr defTabSz="457200"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z="1600"/>
              <a:t>(</a:t>
            </a:r>
            <a:r>
              <a:rPr lang="hu-HU" sz="1600" err="1"/>
              <a:t>Source</a:t>
            </a:r>
            <a:r>
              <a:rPr lang="hu-HU" sz="1600"/>
              <a:t> </a:t>
            </a:r>
            <a:r>
              <a:rPr lang="hu-HU" sz="1600" err="1"/>
              <a:t>volume</a:t>
            </a:r>
            <a:r>
              <a:rPr lang="en-US" sz="1600"/>
              <a:t> is the segmented volume that defines the resolution of the segments) 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80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E1BE355D-A5AE-FFD6-9B75-9881C531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092"/>
            <a:ext cx="6889077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4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3</a:t>
            </a:r>
            <a:r>
              <a:rPr lang="en-US"/>
              <a:t>: </a:t>
            </a:r>
            <a:r>
              <a:rPr lang="hu-HU" err="1"/>
              <a:t>Set</a:t>
            </a:r>
            <a:r>
              <a:rPr lang="hu-HU"/>
              <a:t> </a:t>
            </a:r>
            <a:r>
              <a:rPr lang="hu-HU" err="1"/>
              <a:t>terminology</a:t>
            </a:r>
            <a:endParaRPr lang="hu-HU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6EF1A64-510A-6491-E279-94C1453A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83" y="3174170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8066528" y="1949550"/>
            <a:ext cx="3856364" cy="4154984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hu-HU"/>
              <a:t>1. </a:t>
            </a:r>
            <a:r>
              <a:rPr lang="en-US"/>
              <a:t>Double-c</a:t>
            </a:r>
            <a:r>
              <a:rPr lang="hu-HU"/>
              <a:t>lick on the </a:t>
            </a:r>
            <a:r>
              <a:rPr lang="hu-HU" err="1"/>
              <a:t>segment’s</a:t>
            </a:r>
            <a:r>
              <a:rPr lang="hu-HU"/>
              <a:t> </a:t>
            </a:r>
            <a:r>
              <a:rPr lang="hu-HU" err="1"/>
              <a:t>color</a:t>
            </a:r>
            <a:endParaRPr lang="en-US"/>
          </a:p>
          <a:p>
            <a:r>
              <a:rPr lang="hu-HU"/>
              <a:t>2. Pick a </a:t>
            </a:r>
            <a:r>
              <a:rPr lang="hu-HU" err="1"/>
              <a:t>Terminology</a:t>
            </a:r>
            <a:r>
              <a:rPr lang="hu-HU"/>
              <a:t> for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given</a:t>
            </a:r>
            <a:r>
              <a:rPr lang="hu-HU"/>
              <a:t> </a:t>
            </a:r>
            <a:r>
              <a:rPr lang="hu-HU" err="1"/>
              <a:t>segment</a:t>
            </a:r>
            <a:r>
              <a:rPr lang="hu-HU"/>
              <a:t> (A </a:t>
            </a:r>
            <a:r>
              <a:rPr lang="hu-HU" err="1"/>
              <a:t>name</a:t>
            </a:r>
            <a:r>
              <a:rPr lang="hu-HU"/>
              <a:t> and a </a:t>
            </a:r>
            <a:r>
              <a:rPr lang="hu-HU" err="1"/>
              <a:t>color</a:t>
            </a:r>
            <a:r>
              <a:rPr lang="hu-HU"/>
              <a:t> for </a:t>
            </a:r>
            <a:r>
              <a:rPr lang="hu-HU" err="1"/>
              <a:t>the</a:t>
            </a:r>
            <a:r>
              <a:rPr lang="hu-HU"/>
              <a:t>  </a:t>
            </a:r>
            <a:r>
              <a:rPr lang="hu-HU" err="1"/>
              <a:t>segment</a:t>
            </a:r>
            <a:r>
              <a:rPr lang="hu-HU"/>
              <a:t>.) </a:t>
            </a:r>
          </a:p>
          <a:p>
            <a:endParaRPr lang="hu-HU"/>
          </a:p>
          <a:p>
            <a:r>
              <a:rPr lang="hu-HU"/>
              <a:t>You can </a:t>
            </a:r>
            <a:r>
              <a:rPr lang="hu-HU" err="1"/>
              <a:t>also</a:t>
            </a:r>
            <a:r>
              <a:rPr lang="hu-HU"/>
              <a:t> </a:t>
            </a:r>
            <a:r>
              <a:rPr lang="hu-HU" err="1"/>
              <a:t>set</a:t>
            </a:r>
            <a:r>
              <a:rPr lang="hu-HU"/>
              <a:t> a </a:t>
            </a:r>
            <a:r>
              <a:rPr lang="hu-HU" err="1"/>
              <a:t>different</a:t>
            </a:r>
            <a:r>
              <a:rPr lang="hu-HU"/>
              <a:t> </a:t>
            </a:r>
            <a:r>
              <a:rPr lang="hu-HU" err="1"/>
              <a:t>name</a:t>
            </a:r>
            <a:r>
              <a:rPr lang="hu-HU"/>
              <a:t> and </a:t>
            </a:r>
            <a:r>
              <a:rPr lang="hu-HU" err="1"/>
              <a:t>color</a:t>
            </a:r>
            <a:r>
              <a:rPr lang="hu-HU"/>
              <a:t> </a:t>
            </a:r>
            <a:r>
              <a:rPr lang="hu-HU" err="1"/>
              <a:t>if</a:t>
            </a:r>
            <a:r>
              <a:rPr lang="hu-HU"/>
              <a:t> needed.</a:t>
            </a:r>
          </a:p>
          <a:p>
            <a:endParaRPr lang="hu-HU"/>
          </a:p>
          <a:p>
            <a:r>
              <a:rPr lang="hu-HU" err="1"/>
              <a:t>It</a:t>
            </a:r>
            <a:r>
              <a:rPr lang="hu-HU"/>
              <a:t> is not </a:t>
            </a:r>
            <a:r>
              <a:rPr lang="en-US"/>
              <a:t>required,</a:t>
            </a:r>
            <a:r>
              <a:rPr lang="hu-HU"/>
              <a:t> but </a:t>
            </a:r>
            <a:r>
              <a:rPr lang="en-US"/>
              <a:t>makes your workflow more robust.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18</a:t>
            </a:fld>
            <a:endParaRPr lang="hu-HU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37F1C17-29BB-CA1D-404C-7795275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04" y="4627894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C25169-2802-7D2E-1CE1-36F838DC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06" y="5915857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20CBDB0-8EF0-5375-92F6-272C9936D2BE}"/>
              </a:ext>
            </a:extLst>
          </p:cNvPr>
          <p:cNvGrpSpPr/>
          <p:nvPr/>
        </p:nvGrpSpPr>
        <p:grpSpPr>
          <a:xfrm>
            <a:off x="5416062" y="2447925"/>
            <a:ext cx="6591990" cy="3036354"/>
            <a:chOff x="5036308" y="2447926"/>
            <a:chExt cx="6591990" cy="3036354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DBDCB9EE-EE93-A12A-51A7-7F6E42F8C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22" b="1355"/>
            <a:stretch/>
          </p:blipFill>
          <p:spPr>
            <a:xfrm>
              <a:off x="5036308" y="2447926"/>
              <a:ext cx="6591990" cy="3036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DCDFA6-9CA4-3BCA-C2A3-207D95B9DA46}"/>
                </a:ext>
              </a:extLst>
            </p:cNvPr>
            <p:cNvSpPr txBox="1"/>
            <p:nvPr/>
          </p:nvSpPr>
          <p:spPr>
            <a:xfrm>
              <a:off x="6759754" y="3661040"/>
              <a:ext cx="1102170" cy="400110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Set 100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7B3BC05-EF13-4E78-6CAD-8290FF21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90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4</a:t>
            </a:r>
            <a:r>
              <a:rPr lang="en-US"/>
              <a:t>: </a:t>
            </a:r>
            <a:r>
              <a:rPr lang="hu-HU" err="1"/>
              <a:t>Set</a:t>
            </a:r>
            <a:r>
              <a:rPr lang="hu-HU"/>
              <a:t> t</a:t>
            </a:r>
            <a:r>
              <a:rPr lang="en-US" err="1"/>
              <a:t>hreshold</a:t>
            </a:r>
            <a:r>
              <a:rPr lang="en-US"/>
              <a:t> to get bone</a:t>
            </a:r>
            <a:endParaRPr lang="hu-HU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56F0369E-53A5-C10E-DD51-0747FF51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82" y="3403092"/>
            <a:ext cx="342571" cy="4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DE701FDE-A9CD-A2A5-AE1C-CCE993B3481D}"/>
              </a:ext>
            </a:extLst>
          </p:cNvPr>
          <p:cNvSpPr/>
          <p:nvPr/>
        </p:nvSpPr>
        <p:spPr>
          <a:xfrm>
            <a:off x="4140235" y="3674581"/>
            <a:ext cx="1205488" cy="58304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274494F-26BE-5343-9491-6FBE1EDB8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48" y="1872428"/>
            <a:ext cx="3886772" cy="4096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3BD5B18-D2F4-40F7-353F-CBA53138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5" y="3051058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49BEFD-5A29-E47B-D32F-D659224B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19</a:t>
            </a:fld>
            <a:endParaRPr lang="hu-HU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ED74EB7-598B-4F0A-DD54-2E55CBD6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35" y="5106337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18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C8C4DD9-7769-DF90-4E9C-37AAD4A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28"/>
            <a:ext cx="105156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Learning Objective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47E3C2-1AD6-C9EB-F276-DD885614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2387757"/>
            <a:ext cx="3425252" cy="30911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This tutorial demonstrates image segmentation in the Segment Editor module of 3D Slicer for the purpose of 3D printing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.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11C95CF-2E64-26E5-D8A0-B72923DF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107" y="1445963"/>
            <a:ext cx="7854092" cy="461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749902A9-D7B7-0E80-81A9-A1FDDECD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623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9DB9F50B-85A0-A3E0-7B90-2CB00A9A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2" y="1404328"/>
            <a:ext cx="4836367" cy="200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6376AAA-A446-8735-A66D-CF664DFE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79"/>
            <a:ext cx="10515600" cy="1325563"/>
          </a:xfrm>
        </p:spPr>
        <p:txBody>
          <a:bodyPr/>
          <a:lstStyle/>
          <a:p>
            <a:r>
              <a:rPr lang="hu-HU" err="1"/>
              <a:t>See</a:t>
            </a:r>
            <a:r>
              <a:rPr lang="hu-HU"/>
              <a:t> </a:t>
            </a:r>
            <a:r>
              <a:rPr lang="hu-HU" err="1"/>
              <a:t>it</a:t>
            </a:r>
            <a:r>
              <a:rPr lang="hu-HU"/>
              <a:t> in 3D!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E0D0F4CF-ED3D-F2B7-C01B-65154692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94" y="2378898"/>
            <a:ext cx="343689" cy="46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0F7ED59-7F0A-BBD3-DE83-CAF18E7B6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394" y="3203864"/>
            <a:ext cx="7042567" cy="301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68861AE5-FF5C-4852-A1C0-92BF14F6C906}"/>
              </a:ext>
            </a:extLst>
          </p:cNvPr>
          <p:cNvSpPr txBox="1"/>
          <p:nvPr/>
        </p:nvSpPr>
        <p:spPr>
          <a:xfrm>
            <a:off x="7771372" y="3425666"/>
            <a:ext cx="3136932" cy="523220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hu-HU" sz="2800"/>
              <a:t>Center </a:t>
            </a:r>
            <a:r>
              <a:rPr lang="hu-HU" sz="2800" err="1"/>
              <a:t>the</a:t>
            </a:r>
            <a:r>
              <a:rPr lang="hu-HU" sz="2800"/>
              <a:t> 3D </a:t>
            </a:r>
            <a:r>
              <a:rPr lang="hu-HU" sz="2800" err="1"/>
              <a:t>view</a:t>
            </a:r>
            <a:endParaRPr lang="en-US" sz="280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D4BF19-F12B-D1C1-8F0E-2D351B91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20</a:t>
            </a:fld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AE0BF9-AA23-6A21-2ED4-B06B8BDFF9F0}"/>
              </a:ext>
            </a:extLst>
          </p:cNvPr>
          <p:cNvGrpSpPr/>
          <p:nvPr/>
        </p:nvGrpSpPr>
        <p:grpSpPr>
          <a:xfrm>
            <a:off x="5101590" y="3210409"/>
            <a:ext cx="1862646" cy="1031880"/>
            <a:chOff x="5289765" y="2901690"/>
            <a:chExt cx="1862646" cy="1031880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E8FDEFE0-AA2E-D43D-9E88-7137F40FA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4946" y="3271815"/>
              <a:ext cx="1437465" cy="592955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C3452A1-E4F9-55BD-6189-A7F5FA945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712" y="3512690"/>
              <a:ext cx="313594" cy="420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7B57D634-D08C-3E48-A0E2-CCD15F8EE3A0}"/>
                </a:ext>
              </a:extLst>
            </p:cNvPr>
            <p:cNvSpPr/>
            <p:nvPr/>
          </p:nvSpPr>
          <p:spPr>
            <a:xfrm>
              <a:off x="5289765" y="2901690"/>
              <a:ext cx="608547" cy="197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C9258FE6-3AC9-4179-C487-BE9490037A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8312" y="2901690"/>
              <a:ext cx="1254099" cy="3701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BC996F96-3C6D-84BC-4A3A-7784A6D73A11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65" y="3105279"/>
              <a:ext cx="406185" cy="759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Bent-Up Arrow 6">
            <a:extLst>
              <a:ext uri="{FF2B5EF4-FFF2-40B4-BE49-F238E27FC236}">
                <a16:creationId xmlns:a16="http://schemas.microsoft.com/office/drawing/2014/main" id="{CA3A4055-CA20-2A54-A82B-1E7549E2A2EC}"/>
              </a:ext>
            </a:extLst>
          </p:cNvPr>
          <p:cNvSpPr/>
          <p:nvPr/>
        </p:nvSpPr>
        <p:spPr bwMode="auto">
          <a:xfrm rot="5400000">
            <a:off x="2945588" y="3411625"/>
            <a:ext cx="1804702" cy="204004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8C099-5E8D-BC6C-BF58-7FAFD6F4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5</a:t>
            </a:r>
            <a:r>
              <a:rPr lang="en-US" spc="-80"/>
              <a:t>: Remove speckle with the Islands effect</a:t>
            </a:r>
            <a:endParaRPr lang="hu-HU" spc="-8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B4F02C-BFF0-3237-404E-822409B2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60" y="1881242"/>
            <a:ext cx="2431037" cy="417639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3473C33-DCE0-3249-1C8D-62F019F0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1" y="4597296"/>
            <a:ext cx="381059" cy="50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A6EDE17-A1B0-BE31-F525-0922CA96E87E}"/>
              </a:ext>
            </a:extLst>
          </p:cNvPr>
          <p:cNvSpPr txBox="1"/>
          <p:nvPr/>
        </p:nvSpPr>
        <p:spPr>
          <a:xfrm>
            <a:off x="1923894" y="2974461"/>
            <a:ext cx="1989229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Select the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Islands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effect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A069B64-C754-E8AA-D166-4D400A232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"/>
          <a:stretch/>
        </p:blipFill>
        <p:spPr>
          <a:xfrm>
            <a:off x="4100512" y="3271024"/>
            <a:ext cx="6707315" cy="280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A6BA421D-38D7-D3E6-C69A-AB5A4BD9747C}"/>
              </a:ext>
            </a:extLst>
          </p:cNvPr>
          <p:cNvSpPr/>
          <p:nvPr/>
        </p:nvSpPr>
        <p:spPr>
          <a:xfrm>
            <a:off x="2350580" y="4371278"/>
            <a:ext cx="1656425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03E616B2-0990-7A5B-D87F-AF549887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3916975"/>
            <a:ext cx="447192" cy="59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4B3052-B509-3C07-C45C-6F1D32E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3862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1A3CED-D730-9222-4467-1CFBFDD2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5</a:t>
            </a:r>
            <a:r>
              <a:rPr lang="en-US" spc="-80"/>
              <a:t>: Remove speckle with the Islands effect</a:t>
            </a:r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BEC79BF-8A15-6E0C-2F8A-D8F4EA8518AA}"/>
              </a:ext>
            </a:extLst>
          </p:cNvPr>
          <p:cNvGrpSpPr/>
          <p:nvPr/>
        </p:nvGrpSpPr>
        <p:grpSpPr>
          <a:xfrm>
            <a:off x="3871592" y="1252537"/>
            <a:ext cx="4591691" cy="5011738"/>
            <a:chOff x="3871592" y="1252537"/>
            <a:chExt cx="4591691" cy="501173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35EB2F6A-D4C3-322B-F315-4BF6503D6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3" r="4793"/>
            <a:stretch/>
          </p:blipFill>
          <p:spPr>
            <a:xfrm>
              <a:off x="3871592" y="1252537"/>
              <a:ext cx="4591691" cy="49026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584E71AD-2C49-5923-9BC7-51EECE8C1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74" y="4325163"/>
              <a:ext cx="346846" cy="532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D0D42E97-4404-5F78-3E11-12DA7550E24D}"/>
                </a:ext>
              </a:extLst>
            </p:cNvPr>
            <p:cNvSpPr txBox="1"/>
            <p:nvPr/>
          </p:nvSpPr>
          <p:spPr>
            <a:xfrm>
              <a:off x="4937305" y="5802610"/>
              <a:ext cx="2692220" cy="46166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Click on </a:t>
              </a:r>
              <a:r>
                <a:rPr kumimoji="0" lang="hu-HU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the</a:t>
              </a:r>
              <a:r>
                <a:rPr kumimoji="0" lang="hu-HU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spine</a:t>
              </a: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910C13-0E83-3046-D692-AB9645C2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18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0EF810-DD06-582F-9F59-218F5BCF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6</a:t>
            </a:r>
            <a:r>
              <a:rPr lang="en-US"/>
              <a:t>: Cut out vertebrae with Scissor</a:t>
            </a:r>
            <a:r>
              <a:rPr lang="hu-HU"/>
              <a:t>s</a:t>
            </a:r>
          </a:p>
        </p:txBody>
      </p:sp>
      <p:pic>
        <p:nvPicPr>
          <p:cNvPr id="18" name="Tartalom helye 17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7083AAB-A99F-A0D7-7AB4-C6BF63C95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1874592"/>
            <a:ext cx="2448329" cy="4206103"/>
          </a:xfr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52FA510-A944-E6BA-2B8F-74828736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61" y="4255763"/>
            <a:ext cx="385548" cy="51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788168C6-3D4B-FD5A-CEAE-FF128A5752C0}"/>
              </a:ext>
            </a:extLst>
          </p:cNvPr>
          <p:cNvSpPr txBox="1"/>
          <p:nvPr/>
        </p:nvSpPr>
        <p:spPr>
          <a:xfrm>
            <a:off x="7194652" y="3293120"/>
            <a:ext cx="4886325" cy="155305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Select the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Scissors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effect</a:t>
            </a:r>
          </a:p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Choose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Erase outside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as operation</a:t>
            </a:r>
          </a:p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Choose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Free-form 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shape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C5D846-8F83-7CBF-30C1-0D7EA539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23</a:t>
            </a:fld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01E6D8A-43A6-0142-07E9-FC2C789A1B8B}"/>
              </a:ext>
            </a:extLst>
          </p:cNvPr>
          <p:cNvGrpSpPr/>
          <p:nvPr/>
        </p:nvGrpSpPr>
        <p:grpSpPr>
          <a:xfrm>
            <a:off x="1806159" y="2781553"/>
            <a:ext cx="5056328" cy="2534731"/>
            <a:chOff x="3667821" y="2837368"/>
            <a:chExt cx="5056328" cy="2534731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CC64C49C-A8FA-55E6-98DE-6C695067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821" y="2837368"/>
              <a:ext cx="5056328" cy="25347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FDDD25-3B26-2C68-E6F2-A5312310B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847" y="4081084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C57D433-4119-CE5D-3566-561AD1F8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890" y="3787299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523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04887-09D9-9F4A-76E0-9458D0F8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7</a:t>
            </a:r>
            <a:r>
              <a:rPr lang="en-US"/>
              <a:t>: Cut out vertebrae with Scissors</a:t>
            </a:r>
            <a:endParaRPr lang="hu-HU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D516C58E-F82F-7958-2C37-B15CB5728369}"/>
              </a:ext>
            </a:extLst>
          </p:cNvPr>
          <p:cNvSpPr txBox="1"/>
          <p:nvPr/>
        </p:nvSpPr>
        <p:spPr>
          <a:xfrm>
            <a:off x="8138160" y="2644140"/>
            <a:ext cx="2555190" cy="230832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Trace around the desired vertebrae with the scissor on the coronal view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(green slice)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24943861-5186-5D86-9463-37A21B8CFDFF}"/>
              </a:ext>
            </a:extLst>
          </p:cNvPr>
          <p:cNvGrpSpPr/>
          <p:nvPr/>
        </p:nvGrpSpPr>
        <p:grpSpPr>
          <a:xfrm>
            <a:off x="2645723" y="1743677"/>
            <a:ext cx="4755534" cy="4463527"/>
            <a:chOff x="2645723" y="1832123"/>
            <a:chExt cx="4755534" cy="4463527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420D6D4D-6682-D623-4F7F-E694A9377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5723" y="1832123"/>
              <a:ext cx="4755534" cy="44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3AA722-CC69-0E2A-C11F-2359E195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154" y="4480399"/>
              <a:ext cx="417610" cy="558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9D105F-4383-8719-2CFF-ED15D2F7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24</a:t>
            </a:fld>
            <a:endParaRPr lang="hu-H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14:cNvPr>
              <p14:cNvContentPartPr/>
              <p14:nvPr/>
            </p14:nvContentPartPr>
            <p14:xfrm>
              <a:off x="6477737" y="4364846"/>
              <a:ext cx="8280" cy="684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8737" y="4355846"/>
                <a:ext cx="259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D4121B22-C753-6F0C-651A-D9675995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38" y="1401890"/>
            <a:ext cx="7948086" cy="476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FB081C7-B3E1-79F5-292F-206958C1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hu-HU"/>
              <a:t>Orient </a:t>
            </a:r>
            <a:r>
              <a:rPr lang="hu-HU" err="1"/>
              <a:t>the</a:t>
            </a:r>
            <a:r>
              <a:rPr lang="hu-HU"/>
              <a:t> 3D </a:t>
            </a:r>
            <a:r>
              <a:rPr lang="hu-HU" err="1"/>
              <a:t>view</a:t>
            </a:r>
            <a:endParaRPr lang="hu-HU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6F19FEF-84EA-D211-6267-C92F327A5A6A}"/>
              </a:ext>
            </a:extLst>
          </p:cNvPr>
          <p:cNvSpPr txBox="1"/>
          <p:nvPr/>
        </p:nvSpPr>
        <p:spPr>
          <a:xfrm>
            <a:off x="2226588" y="3828545"/>
            <a:ext cx="1987825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need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,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just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hover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your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mouse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over the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pin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292E5908-8994-CADF-430F-6F22E11C1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"/>
          <a:stretch/>
        </p:blipFill>
        <p:spPr>
          <a:xfrm>
            <a:off x="4978949" y="4443235"/>
            <a:ext cx="2743583" cy="1121288"/>
          </a:xfrm>
          <a:prstGeom prst="rect">
            <a:avLst/>
          </a:prstGeom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0C2C1CF2-7D9F-C3BB-7848-DA86D2D8B6C5}"/>
              </a:ext>
            </a:extLst>
          </p:cNvPr>
          <p:cNvSpPr/>
          <p:nvPr/>
        </p:nvSpPr>
        <p:spPr>
          <a:xfrm>
            <a:off x="4281789" y="4798041"/>
            <a:ext cx="629784" cy="449580"/>
          </a:xfrm>
          <a:prstGeom prst="rightArrow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44AC45B-30D2-001B-F043-31B441045AF3}"/>
              </a:ext>
            </a:extLst>
          </p:cNvPr>
          <p:cNvSpPr txBox="1"/>
          <p:nvPr/>
        </p:nvSpPr>
        <p:spPr>
          <a:xfrm>
            <a:off x="5261577" y="5646519"/>
            <a:ext cx="1987825" cy="64633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hu-HU" kern="0" err="1">
                <a:solidFill>
                  <a:srgbClr val="FFFFFF"/>
                </a:solidFill>
                <a:latin typeface="Arial"/>
              </a:rPr>
              <a:t>Click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„S” to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view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from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superior</a:t>
            </a: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00380B1-ED99-75B4-BC59-0A89B4FF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44" y="2748082"/>
            <a:ext cx="2365947" cy="83345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6BAD0364-4401-DF07-AA0C-8350B40E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07" y="4485208"/>
            <a:ext cx="372618" cy="4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72F2C-EF17-B6FA-B57B-87705EDD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7" y="3111836"/>
            <a:ext cx="341615" cy="45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CCDF96-9EE9-4EE9-55D0-DFFC5C38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52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C83D07-0E67-0529-F0CD-EAABEB44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8</a:t>
            </a:r>
            <a:r>
              <a:rPr lang="en-US" spc="-80"/>
              <a:t>: </a:t>
            </a:r>
            <a:r>
              <a:rPr lang="hu-HU" spc="-80" err="1"/>
              <a:t>Remove</a:t>
            </a:r>
            <a:r>
              <a:rPr lang="hu-HU" spc="-80"/>
              <a:t> </a:t>
            </a:r>
            <a:r>
              <a:rPr lang="hu-HU" spc="-80" err="1"/>
              <a:t>remaining</a:t>
            </a:r>
            <a:r>
              <a:rPr lang="hu-HU" spc="-80"/>
              <a:t> </a:t>
            </a:r>
            <a:r>
              <a:rPr lang="hu-HU" spc="-80" err="1"/>
              <a:t>parts</a:t>
            </a:r>
            <a:r>
              <a:rPr lang="hu-HU" spc="-80"/>
              <a:t> with </a:t>
            </a:r>
            <a:r>
              <a:rPr lang="hu-HU" spc="-80" err="1"/>
              <a:t>Scissors</a:t>
            </a:r>
            <a:endParaRPr lang="hu-HU" spc="-8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D19AFC5-8608-2E66-CDD0-FA8BB71B8AA1}"/>
              </a:ext>
            </a:extLst>
          </p:cNvPr>
          <p:cNvSpPr txBox="1"/>
          <p:nvPr/>
        </p:nvSpPr>
        <p:spPr>
          <a:xfrm>
            <a:off x="8224570" y="2543810"/>
            <a:ext cx="2555190" cy="267765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Select the vertebrae in the 3D view to erase the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unnecessary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parts 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ribs on the anterior side in this case)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6C6EA4-BECC-83C2-5920-64D5B62D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26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E3858F3-C3B5-0F2F-0C92-611D43BC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64" y="1385888"/>
            <a:ext cx="3831871" cy="49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4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F1C43-F607-C2F6-2516-7AEBC0A2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2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9</a:t>
            </a:r>
            <a:r>
              <a:rPr lang="en-US"/>
              <a:t>: Vertebrae are segmented</a:t>
            </a:r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34F4F6A-26D5-513C-F2A4-51E8C44F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r="9880"/>
          <a:stretch/>
        </p:blipFill>
        <p:spPr>
          <a:xfrm>
            <a:off x="2627666" y="1289131"/>
            <a:ext cx="6965223" cy="49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936DD-FAFF-9DDE-57E7-5DBE7FAF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84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560D2-E483-ED3A-5310-FA0A3A71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3: Add phantom base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419583-D5AD-DD86-CACA-57A2B017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phantom base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Transform model to desired position and orientation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Import model to segmentation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hole through middle of the spine</a:t>
            </a:r>
          </a:p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8D2E00-C673-32E3-F857-1C113CF0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509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A8B5E-9470-C336-8C5B-97B72E2C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3/1: Load phantom base as model node</a:t>
            </a:r>
            <a:endParaRPr lang="hu-HU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7EC189ED-29C9-8E2A-FE39-6E589FAA6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1350"/>
          <a:stretch/>
        </p:blipFill>
        <p:spPr>
          <a:xfrm>
            <a:off x="6408295" y="3008330"/>
            <a:ext cx="5497511" cy="302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3156DD1-034B-CF5E-EC18-367E490AC448}"/>
              </a:ext>
            </a:extLst>
          </p:cNvPr>
          <p:cNvSpPr txBox="1"/>
          <p:nvPr/>
        </p:nvSpPr>
        <p:spPr>
          <a:xfrm>
            <a:off x="609600" y="1674078"/>
            <a:ext cx="8755380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Download phantom base STL file from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lang="en-US" sz="2400" kern="12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https://www.slicer.org/wiki/File:BasePiece.zip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E7CA83D-1B4B-B6DF-F2FD-A848451A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30" y="2730888"/>
            <a:ext cx="2727370" cy="219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ent-Up Arrow 8">
            <a:extLst>
              <a:ext uri="{FF2B5EF4-FFF2-40B4-BE49-F238E27FC236}">
                <a16:creationId xmlns:a16="http://schemas.microsoft.com/office/drawing/2014/main" id="{DD860B74-5975-525E-EF56-E41F542A498F}"/>
              </a:ext>
            </a:extLst>
          </p:cNvPr>
          <p:cNvSpPr/>
          <p:nvPr/>
        </p:nvSpPr>
        <p:spPr bwMode="auto">
          <a:xfrm rot="5400000">
            <a:off x="1347655" y="2266180"/>
            <a:ext cx="1610580" cy="2263729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1B9240D-F0F6-6113-6C96-DB8E6070E21D}"/>
              </a:ext>
            </a:extLst>
          </p:cNvPr>
          <p:cNvSpPr txBox="1"/>
          <p:nvPr/>
        </p:nvSpPr>
        <p:spPr>
          <a:xfrm>
            <a:off x="1014050" y="5063737"/>
            <a:ext cx="4709160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Extract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contents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of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zip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file and d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rag&amp;drop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BasePiece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.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stl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onto the Slicer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window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63778E0-0C5B-9070-15AA-FA21CC25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29</a:t>
            </a:fld>
            <a:endParaRPr lang="hu-HU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366307A-2BE0-77B2-19E9-8E0B4E5D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09" y="3993057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8D8F0F8-5E84-4691-78E3-B236F69C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779" y="4257370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yíl: jobbra mutató 12">
            <a:extLst>
              <a:ext uri="{FF2B5EF4-FFF2-40B4-BE49-F238E27FC236}">
                <a16:creationId xmlns:a16="http://schemas.microsoft.com/office/drawing/2014/main" id="{0C1B9C75-782B-2774-642A-BF25B9FCEB63}"/>
              </a:ext>
            </a:extLst>
          </p:cNvPr>
          <p:cNvSpPr/>
          <p:nvPr/>
        </p:nvSpPr>
        <p:spPr>
          <a:xfrm rot="282275">
            <a:off x="5797053" y="4269710"/>
            <a:ext cx="2221042" cy="416694"/>
          </a:xfrm>
          <a:prstGeom prst="rightArrow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11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B867E0B-D76B-8157-2D81-49F398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1"/>
            <a:ext cx="105156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Clinical utility of the created spine phantom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5F7E54-C80F-652F-17B3-F7A8A7C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8350" cy="4351338"/>
          </a:xfrm>
        </p:spPr>
        <p:txBody>
          <a:bodyPr/>
          <a:lstStyle/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Training phantom for needle insertion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Electromagnetic marker holder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Filled with gel (~soft-tissue)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Covered with sheet (~skin)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Tube with water in the center</a:t>
            </a:r>
          </a:p>
          <a:p>
            <a:endParaRPr lang="hu-HU"/>
          </a:p>
        </p:txBody>
      </p:sp>
      <p:sp>
        <p:nvSpPr>
          <p:cNvPr id="4" name="Bent-Up Arrow 9">
            <a:extLst>
              <a:ext uri="{FF2B5EF4-FFF2-40B4-BE49-F238E27FC236}">
                <a16:creationId xmlns:a16="http://schemas.microsoft.com/office/drawing/2014/main" id="{2287B58B-9C3E-F355-AE97-D63F16B15DC0}"/>
              </a:ext>
            </a:extLst>
          </p:cNvPr>
          <p:cNvSpPr/>
          <p:nvPr/>
        </p:nvSpPr>
        <p:spPr bwMode="auto">
          <a:xfrm rot="5400000">
            <a:off x="6943623" y="3934800"/>
            <a:ext cx="1770097" cy="1982029"/>
          </a:xfrm>
          <a:prstGeom prst="bentUpArrow">
            <a:avLst>
              <a:gd name="adj1" fmla="val 25000"/>
              <a:gd name="adj2" fmla="val 21867"/>
              <a:gd name="adj3" fmla="val 25000"/>
            </a:avLst>
          </a:prstGeom>
          <a:solidFill>
            <a:srgbClr val="4F81BD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45C8A7E-B1DA-D0C5-7B57-3386C514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27" y="1153499"/>
            <a:ext cx="2983670" cy="27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DB412-628C-DA40-34CD-BA2A91D3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672" y="3495138"/>
            <a:ext cx="2983671" cy="270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BCBA6F1-DEFF-9BE1-170C-ABDEEE43448A}"/>
              </a:ext>
            </a:extLst>
          </p:cNvPr>
          <p:cNvSpPr txBox="1"/>
          <p:nvPr/>
        </p:nvSpPr>
        <p:spPr>
          <a:xfrm>
            <a:off x="9158406" y="2199032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Moult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 et al. 2013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8A6CA34C-2371-78B2-9A47-AF7CC671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551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8976B-C8FA-5B8F-BDB1-74CF7EF3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3/2: Load phantom base as model node</a:t>
            </a:r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D405070-D0F5-6D6F-E38C-4A051233DF67}"/>
              </a:ext>
            </a:extLst>
          </p:cNvPr>
          <p:cNvGrpSpPr/>
          <p:nvPr/>
        </p:nvGrpSpPr>
        <p:grpSpPr>
          <a:xfrm>
            <a:off x="2793683" y="1789169"/>
            <a:ext cx="7020878" cy="4387794"/>
            <a:chOff x="2793683" y="1789169"/>
            <a:chExt cx="7020878" cy="4387794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12FB12EB-E1A5-EE0B-9831-13C853C55E96}"/>
                </a:ext>
              </a:extLst>
            </p:cNvPr>
            <p:cNvGrpSpPr/>
            <p:nvPr/>
          </p:nvGrpSpPr>
          <p:grpSpPr>
            <a:xfrm>
              <a:off x="2793683" y="1789169"/>
              <a:ext cx="7020878" cy="4387794"/>
              <a:chOff x="2793683" y="1789169"/>
              <a:chExt cx="7020878" cy="4387794"/>
            </a:xfrm>
          </p:grpSpPr>
          <p:pic>
            <p:nvPicPr>
              <p:cNvPr id="5" name="Kép 4">
                <a:extLst>
                  <a:ext uri="{FF2B5EF4-FFF2-40B4-BE49-F238E27FC236}">
                    <a16:creationId xmlns:a16="http://schemas.microsoft.com/office/drawing/2014/main" id="{52383254-D7DF-1523-6B56-86DA98752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11" r="794"/>
              <a:stretch/>
            </p:blipFill>
            <p:spPr>
              <a:xfrm>
                <a:off x="2793683" y="1789169"/>
                <a:ext cx="7020878" cy="40890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7">
                <a:extLst>
                  <a:ext uri="{FF2B5EF4-FFF2-40B4-BE49-F238E27FC236}">
                    <a16:creationId xmlns:a16="http://schemas.microsoft.com/office/drawing/2014/main" id="{FA43C2EC-26CE-AF1F-2C01-0E411E47A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0943" y="5579543"/>
                <a:ext cx="446851" cy="597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1F207414-8637-C3E8-019A-CE5C7B306667}"/>
                </a:ext>
              </a:extLst>
            </p:cNvPr>
            <p:cNvSpPr/>
            <p:nvPr/>
          </p:nvSpPr>
          <p:spPr>
            <a:xfrm>
              <a:off x="3962400" y="2606040"/>
              <a:ext cx="3749040" cy="129540"/>
            </a:xfrm>
            <a:prstGeom prst="rect">
              <a:avLst/>
            </a:prstGeom>
            <a:solidFill>
              <a:schemeClr val="bg1">
                <a:lumMod val="9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E0B51D-C0A4-7997-E554-58D6EDD9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92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1D03D6-40BF-EB20-9F7E-161B60D7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3/2: Load phantom base as model node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A6A603B2-DB46-E57F-6B5F-9133F7763503}"/>
              </a:ext>
            </a:extLst>
          </p:cNvPr>
          <p:cNvGrpSpPr/>
          <p:nvPr/>
        </p:nvGrpSpPr>
        <p:grpSpPr>
          <a:xfrm>
            <a:off x="4150335" y="1368425"/>
            <a:ext cx="3891330" cy="4943475"/>
            <a:chOff x="4150335" y="1368425"/>
            <a:chExt cx="3891330" cy="4943475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8101663-CA8E-0C0C-A3C3-5456C337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0335" y="1368425"/>
              <a:ext cx="3891330" cy="44487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B1A09A4-9C2C-D5E8-63C2-CF8CCB185E9E}"/>
                </a:ext>
              </a:extLst>
            </p:cNvPr>
            <p:cNvSpPr txBox="1"/>
            <p:nvPr/>
          </p:nvSpPr>
          <p:spPr>
            <a:xfrm>
              <a:off x="4359005" y="5885466"/>
              <a:ext cx="3473991" cy="426434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Phantom base is loaded</a:t>
              </a: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CB87C1-59AB-06E3-4119-8A062A43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781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3/1: Make base semi-transparent in Models</a:t>
            </a:r>
            <a:endParaRPr lang="hu-HU" spc="-8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91306" y="4688900"/>
            <a:ext cx="5026514" cy="156966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When both the segmentation and the model are opaque, it is hard to see when they are in a good relative position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9E6DCCD-86F3-FB66-97E3-2BFFE5B16748}"/>
              </a:ext>
            </a:extLst>
          </p:cNvPr>
          <p:cNvSpPr txBox="1"/>
          <p:nvPr/>
        </p:nvSpPr>
        <p:spPr>
          <a:xfrm>
            <a:off x="1743680" y="3713044"/>
            <a:ext cx="4019707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Switch to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Models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module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Decrease opacity to 0.8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21C7D2B-6508-9EE2-39D2-4956C3FB623E}"/>
              </a:ext>
            </a:extLst>
          </p:cNvPr>
          <p:cNvGrpSpPr/>
          <p:nvPr/>
        </p:nvGrpSpPr>
        <p:grpSpPr>
          <a:xfrm>
            <a:off x="281816" y="1437447"/>
            <a:ext cx="4155294" cy="2051568"/>
            <a:chOff x="391306" y="1586864"/>
            <a:chExt cx="4155294" cy="2051568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EECF7702-818C-5DA0-7CE0-4743BAA0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06" y="1586864"/>
              <a:ext cx="4155294" cy="20515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1B741D2E-D8CC-0CFF-ACA0-DB00650E4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511" y="2807652"/>
              <a:ext cx="355794" cy="539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EB34788-BC5D-1C61-398D-612009915748}"/>
              </a:ext>
            </a:extLst>
          </p:cNvPr>
          <p:cNvGrpSpPr/>
          <p:nvPr/>
        </p:nvGrpSpPr>
        <p:grpSpPr>
          <a:xfrm>
            <a:off x="6626424" y="1456849"/>
            <a:ext cx="5458086" cy="4702651"/>
            <a:chOff x="6542765" y="1690688"/>
            <a:chExt cx="5458086" cy="470265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9B29A9E8-BF85-F61B-96A3-CF853829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765" y="1690688"/>
              <a:ext cx="5458086" cy="4649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533D43D7-150C-439D-C20E-CF6DD285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720" y="3428174"/>
              <a:ext cx="377002" cy="5712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985196D-CD5F-290C-1478-33BA31C09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751" y="5840887"/>
              <a:ext cx="364618" cy="5524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Bent-Up Arrow 8">
            <a:extLst>
              <a:ext uri="{FF2B5EF4-FFF2-40B4-BE49-F238E27FC236}">
                <a16:creationId xmlns:a16="http://schemas.microsoft.com/office/drawing/2014/main" id="{F8943B78-DED6-6857-2096-340F1A236E02}"/>
              </a:ext>
            </a:extLst>
          </p:cNvPr>
          <p:cNvSpPr/>
          <p:nvPr/>
        </p:nvSpPr>
        <p:spPr bwMode="auto">
          <a:xfrm rot="5400000">
            <a:off x="633103" y="3431520"/>
            <a:ext cx="926479" cy="1221138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6A348C69-5B8E-D0EF-40CF-3F1FEB83ECF0}"/>
              </a:ext>
            </a:extLst>
          </p:cNvPr>
          <p:cNvSpPr/>
          <p:nvPr/>
        </p:nvSpPr>
        <p:spPr>
          <a:xfrm>
            <a:off x="5826474" y="3858525"/>
            <a:ext cx="751405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1435F5-C06B-7AC2-9C40-CE0F500D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326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3/1: Make base semi-transparent</a:t>
            </a:r>
            <a:endParaRPr lang="hu-HU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82538" y="5290633"/>
            <a:ext cx="5026514" cy="9233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When both the segmentation and the model are opaque, it is hard to see when they are in a good relative position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9A7D3625-ED30-DEC6-2486-EA74EFE9E26E}"/>
              </a:ext>
            </a:extLst>
          </p:cNvPr>
          <p:cNvSpPr txBox="1"/>
          <p:nvPr/>
        </p:nvSpPr>
        <p:spPr>
          <a:xfrm>
            <a:off x="7273949" y="3098760"/>
            <a:ext cx="4740851" cy="156966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eye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icon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next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BasePiece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, and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hover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your pointer over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Opacity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option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.</a:t>
            </a:r>
            <a:b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about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3/4.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0E24DC53-5328-BFFC-017A-189BED222AD6}"/>
              </a:ext>
            </a:extLst>
          </p:cNvPr>
          <p:cNvGrpSpPr/>
          <p:nvPr/>
        </p:nvGrpSpPr>
        <p:grpSpPr>
          <a:xfrm>
            <a:off x="382538" y="2084240"/>
            <a:ext cx="6478550" cy="2992624"/>
            <a:chOff x="423830" y="2135424"/>
            <a:chExt cx="6478550" cy="2992624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D5240E4F-D903-39D3-25A7-CE6BB83E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830" y="2135424"/>
              <a:ext cx="6477704" cy="2992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804B0C7D-3ABF-7E23-2311-E64B5B392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240" y="4259915"/>
              <a:ext cx="350076" cy="518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7DE062CC-3650-2729-B1AC-4BDA604F1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04" y="4302086"/>
              <a:ext cx="350076" cy="5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5314779F-D6EC-F6A0-6A18-6304576F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43802"/>
            <a:ext cx="924154" cy="924154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576DD-5C2D-9DEE-22F2-B8B52E5F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33</a:t>
            </a:fld>
            <a:endParaRPr lang="hu-HU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5221ADA3-CEF3-118A-625E-2A4BEC42AC4E}"/>
              </a:ext>
            </a:extLst>
          </p:cNvPr>
          <p:cNvSpPr txBox="1"/>
          <p:nvPr/>
        </p:nvSpPr>
        <p:spPr>
          <a:xfrm>
            <a:off x="2653700" y="1372674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5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3/2/A: Create transform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4E76BE09-C8D2-A69D-D014-38DFD4783453}"/>
              </a:ext>
            </a:extLst>
          </p:cNvPr>
          <p:cNvGrpSpPr/>
          <p:nvPr/>
        </p:nvGrpSpPr>
        <p:grpSpPr>
          <a:xfrm>
            <a:off x="1095060" y="2244725"/>
            <a:ext cx="4515480" cy="1047896"/>
            <a:chOff x="355920" y="1878965"/>
            <a:chExt cx="4515480" cy="104789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B51B65E6-D4A7-191B-0969-4681DD5B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920" y="1878965"/>
              <a:ext cx="4515480" cy="10478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680" y="2202392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6929372" y="2155427"/>
            <a:ext cx="5034257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Switch to the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Transforms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module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Create linear transform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Name it ‘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</a:t>
            </a:r>
            <a:r>
              <a:rPr kumimoji="0" lang="hu-HU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SpineTransform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’</a:t>
            </a:r>
          </a:p>
        </p:txBody>
      </p:sp>
      <p:sp>
        <p:nvSpPr>
          <p:cNvPr id="11" name="Bent-Up Arrow 8">
            <a:extLst>
              <a:ext uri="{FF2B5EF4-FFF2-40B4-BE49-F238E27FC236}">
                <a16:creationId xmlns:a16="http://schemas.microsoft.com/office/drawing/2014/main" id="{53322B62-4317-8CA2-BFC2-9A097DA56845}"/>
              </a:ext>
            </a:extLst>
          </p:cNvPr>
          <p:cNvSpPr/>
          <p:nvPr/>
        </p:nvSpPr>
        <p:spPr bwMode="auto">
          <a:xfrm rot="5400000">
            <a:off x="974589" y="3589687"/>
            <a:ext cx="1723189" cy="1444147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67826B5-0EC7-4684-2710-0CD6E7D19D19}"/>
              </a:ext>
            </a:extLst>
          </p:cNvPr>
          <p:cNvGrpSpPr/>
          <p:nvPr/>
        </p:nvGrpSpPr>
        <p:grpSpPr>
          <a:xfrm>
            <a:off x="2623891" y="3891657"/>
            <a:ext cx="5877745" cy="1848108"/>
            <a:chOff x="2573091" y="3810909"/>
            <a:chExt cx="5877745" cy="184810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E012D98B-9252-CC8D-B626-67480F0E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3091" y="3810909"/>
              <a:ext cx="5877745" cy="1848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2EE0080-ABC2-E79C-792C-FC7CFC777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462" y="4355934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7BEADF-D410-213B-F864-111F28C8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3064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972DE8-4669-2F94-5467-13B4D848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3/3/A: Apply transform to base</a:t>
            </a:r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A289431-DFE4-689C-B493-D209DB77B15D}"/>
              </a:ext>
            </a:extLst>
          </p:cNvPr>
          <p:cNvGrpSpPr/>
          <p:nvPr/>
        </p:nvGrpSpPr>
        <p:grpSpPr>
          <a:xfrm>
            <a:off x="2344796" y="1690687"/>
            <a:ext cx="7502408" cy="3446307"/>
            <a:chOff x="2344796" y="1690687"/>
            <a:chExt cx="7502408" cy="34463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91109E12-5446-3B05-98F4-8C78171F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"/>
            <a:stretch/>
          </p:blipFill>
          <p:spPr>
            <a:xfrm>
              <a:off x="2344796" y="1690687"/>
              <a:ext cx="7502408" cy="3446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EC4611F-CF9C-BFCD-E4F6-242F6DAAC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814" y="3169053"/>
              <a:ext cx="342923" cy="51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0574B02E-A12D-807E-77F4-33CDFCB97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796" y="3029757"/>
              <a:ext cx="374407" cy="567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E8DFB1-761E-3A2B-38E0-9B5EE1FB7C83}"/>
              </a:ext>
            </a:extLst>
          </p:cNvPr>
          <p:cNvSpPr txBox="1"/>
          <p:nvPr/>
        </p:nvSpPr>
        <p:spPr>
          <a:xfrm>
            <a:off x="3083498" y="5350897"/>
            <a:ext cx="6025005" cy="830997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1. Select base piece</a:t>
            </a:r>
          </a:p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2. Move it under the t</a:t>
            </a:r>
            <a:r>
              <a:rPr lang="hu-HU" sz="2400">
                <a:solidFill>
                  <a:schemeClr val="bg1"/>
                </a:solidFill>
              </a:rPr>
              <a:t>r</a:t>
            </a:r>
            <a:r>
              <a:rPr lang="en-US" sz="2400" err="1">
                <a:solidFill>
                  <a:schemeClr val="bg1"/>
                </a:solidFill>
              </a:rPr>
              <a:t>ansform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BF1C503-D531-F350-F578-3ED067A5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781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60CF2E-4B86-0A8D-45D9-8421FD9B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</a:t>
            </a:r>
            <a:r>
              <a:rPr lang="hu-HU"/>
              <a:t>4</a:t>
            </a:r>
            <a:r>
              <a:rPr lang="en-US"/>
              <a:t>/A: Move base into place</a:t>
            </a:r>
            <a:endParaRPr lang="hu-HU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7380424" y="1851064"/>
            <a:ext cx="3235537" cy="440120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800">
                <a:solidFill>
                  <a:schemeClr val="bg1"/>
                </a:solidFill>
              </a:rPr>
              <a:t>1. </a:t>
            </a:r>
            <a:r>
              <a:rPr lang="hu-HU" sz="2800" err="1">
                <a:solidFill>
                  <a:schemeClr val="bg1"/>
                </a:solidFill>
              </a:rPr>
              <a:t>First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rotate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model</a:t>
            </a:r>
            <a:r>
              <a:rPr lang="hu-HU" sz="2800">
                <a:solidFill>
                  <a:schemeClr val="bg1"/>
                </a:solidFill>
              </a:rPr>
              <a:t> 180 </a:t>
            </a:r>
            <a:r>
              <a:rPr lang="hu-HU" sz="2800" err="1">
                <a:solidFill>
                  <a:schemeClr val="bg1"/>
                </a:solidFill>
              </a:rPr>
              <a:t>degrees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Left-Right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by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dragging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„</a:t>
            </a:r>
            <a:r>
              <a:rPr lang="hu-HU" sz="2800" i="1">
                <a:solidFill>
                  <a:schemeClr val="bg1"/>
                </a:solidFill>
              </a:rPr>
              <a:t>LR</a:t>
            </a:r>
            <a:r>
              <a:rPr lang="hu-HU" sz="2800">
                <a:solidFill>
                  <a:schemeClr val="bg1"/>
                </a:solidFill>
              </a:rPr>
              <a:t>” </a:t>
            </a:r>
            <a:r>
              <a:rPr lang="hu-HU" sz="2800" err="1">
                <a:solidFill>
                  <a:schemeClr val="bg1"/>
                </a:solidFill>
              </a:rPr>
              <a:t>slider</a:t>
            </a:r>
            <a:r>
              <a:rPr lang="hu-HU" sz="2800">
                <a:solidFill>
                  <a:schemeClr val="bg1"/>
                </a:solidFill>
              </a:rPr>
              <a:t> to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left</a:t>
            </a:r>
            <a:endParaRPr lang="hu-HU" sz="2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bg1"/>
                </a:solidFill>
              </a:rPr>
              <a:t>2. Move sliders until the base is in the correct position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(values in picture are the final ones)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842494" y="1978934"/>
            <a:ext cx="5801535" cy="3848637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18F089-B68C-6C2F-91C6-4636D6F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59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3/2/B: Create transform</a:t>
            </a:r>
            <a:endParaRPr lang="hu-HU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5764741" y="1442867"/>
            <a:ext cx="5391694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click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on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the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grid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(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the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last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icon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)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Create linear transform</a:t>
            </a:r>
            <a:endParaRPr lang="hu-HU" sz="2400" kern="0">
              <a:solidFill>
                <a:srgbClr val="FFFFFF"/>
              </a:solidFill>
              <a:latin typeface="Arial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The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transform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will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appear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list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4.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and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ren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ame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it ‘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</a:t>
            </a:r>
            <a:r>
              <a:rPr kumimoji="0" lang="hu-HU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SpineTransform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’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F51C0A2-9FF7-24C9-05CB-18502CF1A9D6}"/>
              </a:ext>
            </a:extLst>
          </p:cNvPr>
          <p:cNvGrpSpPr/>
          <p:nvPr/>
        </p:nvGrpSpPr>
        <p:grpSpPr>
          <a:xfrm>
            <a:off x="183046" y="1760769"/>
            <a:ext cx="5261021" cy="2857798"/>
            <a:chOff x="295274" y="1435860"/>
            <a:chExt cx="5000865" cy="2660489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067CDD42-418E-F9AB-049F-3756C048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274" y="1435860"/>
              <a:ext cx="5000865" cy="266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724" y="3667584"/>
              <a:ext cx="244778" cy="370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802531E-6025-5778-4647-0CC628F2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C30FDA3-6ED6-85E5-4BF8-514F3806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37</a:t>
            </a:fld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99D3394-EA1C-ED65-53BD-94D12E8F6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689" y="3988509"/>
            <a:ext cx="2895851" cy="22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D18C9789-C5E3-19A8-B0D3-8C160C86F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96" y="4872665"/>
            <a:ext cx="3143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9509E321-E55D-2C14-D030-4BC4A336A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4165498"/>
            <a:ext cx="2157810" cy="1352045"/>
          </a:xfrm>
          <a:prstGeom prst="rect">
            <a:avLst/>
          </a:prstGeom>
        </p:spPr>
      </p:pic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DD63902F-4A86-B864-10A2-939187E42F45}"/>
              </a:ext>
            </a:extLst>
          </p:cNvPr>
          <p:cNvSpPr/>
          <p:nvPr/>
        </p:nvSpPr>
        <p:spPr>
          <a:xfrm>
            <a:off x="8910783" y="4481779"/>
            <a:ext cx="1071417" cy="78177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65888BED-C9FE-4DBE-FB6C-13A24ECF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3" y="3535704"/>
            <a:ext cx="257512" cy="39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8">
            <a:extLst>
              <a:ext uri="{FF2B5EF4-FFF2-40B4-BE49-F238E27FC236}">
                <a16:creationId xmlns:a16="http://schemas.microsoft.com/office/drawing/2014/main" id="{4CA698CC-5FA0-8D22-E4AA-40BFDAB9EA15}"/>
              </a:ext>
            </a:extLst>
          </p:cNvPr>
          <p:cNvSpPr/>
          <p:nvPr/>
        </p:nvSpPr>
        <p:spPr bwMode="auto">
          <a:xfrm rot="5400000">
            <a:off x="4448943" y="4626842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0A3C1AE-2F11-2F85-B074-B2F5437060C1}"/>
              </a:ext>
            </a:extLst>
          </p:cNvPr>
          <p:cNvSpPr txBox="1"/>
          <p:nvPr/>
        </p:nvSpPr>
        <p:spPr>
          <a:xfrm>
            <a:off x="3422882" y="3689198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3C90303-EB40-3E4E-E402-DC5CD83F3943}"/>
              </a:ext>
            </a:extLst>
          </p:cNvPr>
          <p:cNvSpPr txBox="1"/>
          <p:nvPr/>
        </p:nvSpPr>
        <p:spPr>
          <a:xfrm>
            <a:off x="4835111" y="4311320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4FEAD52-6B4E-0329-7322-94123AB9998D}"/>
              </a:ext>
            </a:extLst>
          </p:cNvPr>
          <p:cNvSpPr txBox="1"/>
          <p:nvPr/>
        </p:nvSpPr>
        <p:spPr>
          <a:xfrm>
            <a:off x="7987400" y="5096459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632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</a:t>
            </a:r>
            <a:r>
              <a:rPr lang="hu-HU"/>
              <a:t>4</a:t>
            </a:r>
            <a:r>
              <a:rPr lang="en-US"/>
              <a:t>/B: Move base into place</a:t>
            </a:r>
            <a:endParaRPr lang="hu-HU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8780682" y="1005206"/>
            <a:ext cx="3235537" cy="341632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1. </a:t>
            </a:r>
            <a:r>
              <a:rPr lang="hu-HU" sz="2400" err="1">
                <a:solidFill>
                  <a:schemeClr val="bg1"/>
                </a:solidFill>
              </a:rPr>
              <a:t>First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rotate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model</a:t>
            </a:r>
            <a:r>
              <a:rPr lang="hu-HU" sz="2400">
                <a:solidFill>
                  <a:schemeClr val="bg1"/>
                </a:solidFill>
              </a:rPr>
              <a:t> 180 </a:t>
            </a:r>
            <a:r>
              <a:rPr lang="hu-HU" sz="2400" err="1">
                <a:solidFill>
                  <a:schemeClr val="bg1"/>
                </a:solidFill>
              </a:rPr>
              <a:t>degrees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Left-Right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by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dragging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„</a:t>
            </a:r>
            <a:r>
              <a:rPr lang="hu-HU" sz="2400" i="1">
                <a:solidFill>
                  <a:schemeClr val="bg1"/>
                </a:solidFill>
              </a:rPr>
              <a:t>LR</a:t>
            </a:r>
            <a:r>
              <a:rPr lang="hu-HU" sz="2400">
                <a:solidFill>
                  <a:schemeClr val="bg1"/>
                </a:solidFill>
              </a:rPr>
              <a:t>” </a:t>
            </a:r>
            <a:r>
              <a:rPr lang="hu-HU" sz="2400" err="1">
                <a:solidFill>
                  <a:schemeClr val="bg1"/>
                </a:solidFill>
              </a:rPr>
              <a:t>slider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left</a:t>
            </a:r>
            <a:endParaRPr lang="hu-HU" sz="24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2. Move sliders until the base is in the correct position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(values in picture are the final ones)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3365986" y="2592530"/>
            <a:ext cx="5301004" cy="3584433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02615FAE-C05A-AE5C-184C-6D06E8D67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1722"/>
          <a:stretch/>
        </p:blipFill>
        <p:spPr>
          <a:xfrm>
            <a:off x="232799" y="3343498"/>
            <a:ext cx="3019425" cy="107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3690FCDB-2178-5CC4-372E-D7D67F23D5C4}"/>
              </a:ext>
            </a:extLst>
          </p:cNvPr>
          <p:cNvSpPr txBox="1"/>
          <p:nvPr/>
        </p:nvSpPr>
        <p:spPr>
          <a:xfrm>
            <a:off x="79164" y="1991440"/>
            <a:ext cx="3235537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transform</a:t>
            </a:r>
            <a:r>
              <a:rPr lang="hu-HU" sz="2400">
                <a:solidFill>
                  <a:schemeClr val="bg1"/>
                </a:solidFill>
              </a:rPr>
              <a:t> again, 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Edit properties</a:t>
            </a:r>
            <a:r>
              <a:rPr lang="en-US" sz="2400" i="1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AE4DC-45D2-4B36-D740-8301027C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58" y="4122498"/>
            <a:ext cx="264428" cy="40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Bent-Up Arrow 8">
            <a:extLst>
              <a:ext uri="{FF2B5EF4-FFF2-40B4-BE49-F238E27FC236}">
                <a16:creationId xmlns:a16="http://schemas.microsoft.com/office/drawing/2014/main" id="{5A5BEB53-A6B4-170A-DD5F-FB5DE3FB440C}"/>
              </a:ext>
            </a:extLst>
          </p:cNvPr>
          <p:cNvSpPr/>
          <p:nvPr/>
        </p:nvSpPr>
        <p:spPr bwMode="auto">
          <a:xfrm rot="5400000">
            <a:off x="1929676" y="4459770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2B4B17C-EE62-E2B9-19B4-A1C421842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58D9864E-5E78-6F05-DBBB-6E73FDBA8E13}"/>
              </a:ext>
            </a:extLst>
          </p:cNvPr>
          <p:cNvSpPr txBox="1"/>
          <p:nvPr/>
        </p:nvSpPr>
        <p:spPr>
          <a:xfrm>
            <a:off x="79164" y="1484951"/>
            <a:ext cx="2951238" cy="27699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1200">
                <a:solidFill>
                  <a:schemeClr val="bg1"/>
                </a:solidFill>
              </a:rPr>
              <a:t>(</a:t>
            </a:r>
            <a:r>
              <a:rPr lang="hu-HU" sz="1200" err="1">
                <a:solidFill>
                  <a:schemeClr val="bg1"/>
                </a:solidFill>
              </a:rPr>
              <a:t>We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don’t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need</a:t>
            </a:r>
            <a:r>
              <a:rPr lang="hu-HU" sz="1200">
                <a:solidFill>
                  <a:schemeClr val="bg1"/>
                </a:solidFill>
              </a:rPr>
              <a:t> 3/3 </a:t>
            </a:r>
            <a:r>
              <a:rPr lang="hu-HU" sz="1200" err="1">
                <a:solidFill>
                  <a:schemeClr val="bg1"/>
                </a:solidFill>
              </a:rPr>
              <a:t>when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we</a:t>
            </a:r>
            <a:r>
              <a:rPr lang="hu-HU" sz="1200">
                <a:solidFill>
                  <a:schemeClr val="bg1"/>
                </a:solidFill>
              </a:rPr>
              <a:t> do </a:t>
            </a:r>
            <a:r>
              <a:rPr lang="hu-HU" sz="1200" err="1">
                <a:solidFill>
                  <a:schemeClr val="bg1"/>
                </a:solidFill>
              </a:rPr>
              <a:t>it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this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way</a:t>
            </a:r>
            <a:r>
              <a:rPr lang="hu-HU" sz="1200">
                <a:solidFill>
                  <a:schemeClr val="bg1"/>
                </a:solidFill>
              </a:rPr>
              <a:t>)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Dia számának helye 16">
            <a:extLst>
              <a:ext uri="{FF2B5EF4-FFF2-40B4-BE49-F238E27FC236}">
                <a16:creationId xmlns:a16="http://schemas.microsoft.com/office/drawing/2014/main" id="{2BA58FCE-88CB-5CCC-6D63-8F78A749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190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/>
              <a:t>3/6</a:t>
            </a:r>
            <a:r>
              <a:rPr lang="hu-HU"/>
              <a:t>/A</a:t>
            </a:r>
            <a:r>
              <a:rPr lang="en-US"/>
              <a:t>: Base is in the correct position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39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7C47582-3FBB-790A-289E-732BD8E8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7" y="1399749"/>
            <a:ext cx="4008706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087438" y="1385889"/>
            <a:ext cx="923131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D81AEF3-307A-D032-54EA-FEB02C08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Material</a:t>
            </a:r>
            <a:endParaRPr lang="hu-HU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BE693525-F5B1-580A-42E0-BFAF3D7C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8"/>
            <a:ext cx="10515600" cy="45825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This tutorial requires the installation of a recent 3D Slicer </a:t>
            </a:r>
            <a:r>
              <a:rPr lang="hu-HU" sz="2800" dirty="0">
                <a:solidFill>
                  <a:srgbClr val="000000"/>
                </a:solidFill>
                <a:latin typeface="Arial" charset="0"/>
              </a:rPr>
              <a:t>stable release (at least 5.6.1)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which is available at the</a:t>
            </a:r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Slicer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download page:</a:t>
            </a: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3"/>
              </a:rPr>
              <a:t>http://download.slicer.org/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Tutorial dataset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: Phantom base STL model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  <a:hlinkClick r:id="rId4"/>
              </a:rPr>
              <a:t>https://raw.githubusercontent.com/Slicer/SlicerSegmentationFor3DPrintingTutorial/main/BasePiece.stl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(source: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hlinkClick r:id="rId5"/>
              </a:rPr>
              <a:t>PerkLab Model Catalog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hu-HU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spcBef>
                <a:spcPts val="700"/>
              </a:spcBef>
            </a:pP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User documentation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pages:</a:t>
            </a: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6"/>
              </a:rPr>
              <a:t>https://slicer.readthedocs.io/en/latest/user_guide/modules/segmentations.html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7"/>
              </a:rPr>
              <a:t>https://slicer.readthedocs.io/en/latest/user_guide/modules/segmenteditor.html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5EF136B-9E8C-5259-C6BC-34738FD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3/6</a:t>
            </a:r>
            <a:r>
              <a:rPr lang="hu-HU"/>
              <a:t>/B</a:t>
            </a:r>
            <a:r>
              <a:rPr lang="en-US"/>
              <a:t>: Base is in the correct position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04A75-9417-E4BA-E992-45304D5F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BB251C1-ACD4-E1AF-0D93-9A134FC3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87" y="1857464"/>
            <a:ext cx="5751165" cy="435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CD3987EE-FDC2-C4BA-69B7-A43F57706132}"/>
              </a:ext>
            </a:extLst>
          </p:cNvPr>
          <p:cNvGrpSpPr/>
          <p:nvPr/>
        </p:nvGrpSpPr>
        <p:grpSpPr>
          <a:xfrm>
            <a:off x="6015879" y="1674064"/>
            <a:ext cx="6325748" cy="4932866"/>
            <a:chOff x="6015879" y="1674064"/>
            <a:chExt cx="6325748" cy="493286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D862B711-521B-7C51-5ABE-30751F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5879" y="1674064"/>
              <a:ext cx="6325748" cy="4932866"/>
            </a:xfrm>
            <a:prstGeom prst="rect">
              <a:avLst/>
            </a:prstGeom>
            <a:ln w="254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DC35636C-B3A2-8749-863D-4F3227151A24}"/>
                </a:ext>
              </a:extLst>
            </p:cNvPr>
            <p:cNvSpPr txBox="1"/>
            <p:nvPr/>
          </p:nvSpPr>
          <p:spPr>
            <a:xfrm>
              <a:off x="7853884" y="1946291"/>
              <a:ext cx="2649738" cy="830997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But we need to remove some slack</a:t>
              </a:r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BC964CDD-D2F7-42FA-F017-CEE47618B701}"/>
                </a:ext>
              </a:extLst>
            </p:cNvPr>
            <p:cNvSpPr/>
            <p:nvPr/>
          </p:nvSpPr>
          <p:spPr>
            <a:xfrm>
              <a:off x="8347603" y="4837061"/>
              <a:ext cx="1428167" cy="8309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322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5E18F3-A94C-8E3D-9567-AC8C625D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3/7: Use Scissors effect to remove slack</a:t>
            </a:r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8BBFA65-3FA9-A571-C17E-8227E2E7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b="5587"/>
          <a:stretch/>
        </p:blipFill>
        <p:spPr>
          <a:xfrm>
            <a:off x="238911" y="1608999"/>
            <a:ext cx="5156080" cy="46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C4A6882-C8A8-1FAB-5A4B-041C0954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76" y="5054378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76F0633-7AA5-1D24-6E55-30B8BF29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683" y="2967316"/>
            <a:ext cx="5581712" cy="26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7515ACAD-C99D-0D06-5134-430BF700D046}"/>
              </a:ext>
            </a:extLst>
          </p:cNvPr>
          <p:cNvSpPr txBox="1"/>
          <p:nvPr/>
        </p:nvSpPr>
        <p:spPr>
          <a:xfrm>
            <a:off x="5657345" y="1592626"/>
            <a:ext cx="4810170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Switch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b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ack to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Segment Editor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Erase slack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097096-A09B-C98C-4EB3-CE2FCB18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41</a:t>
            </a:fld>
            <a:endParaRPr lang="hu-HU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C6FC696-FA6F-7672-CD83-6AC9161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7" y="5538447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205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6C26F-4F0D-9BB4-9BD5-E331CAB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4: Merge and finalize phantom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FD6225-B0A4-F31E-5CFD-97842AD6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Create segmentation from base piece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Copy base piece segment into vertebrae segmentation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Merge two segments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hole through phantom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328A6E-AA48-79E8-2310-AC33C312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598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4/1: Import base into segmentation</a:t>
            </a:r>
            <a:endParaRPr lang="hu-HU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5D40D158-69E0-21A7-4825-9D92EB6F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161925" y="1579495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D77204-02CE-0540-E982-80E5672D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72" y="279019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85CCB4C7-839E-3889-AD9C-73F43EA5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57" y="157949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ent-Up Arrow 17">
            <a:extLst>
              <a:ext uri="{FF2B5EF4-FFF2-40B4-BE49-F238E27FC236}">
                <a16:creationId xmlns:a16="http://schemas.microsoft.com/office/drawing/2014/main" id="{5559C8B3-7880-1A50-EA69-E40B2F86420D}"/>
              </a:ext>
            </a:extLst>
          </p:cNvPr>
          <p:cNvSpPr/>
          <p:nvPr/>
        </p:nvSpPr>
        <p:spPr bwMode="auto">
          <a:xfrm rot="5400000">
            <a:off x="2941404" y="3880696"/>
            <a:ext cx="1325564" cy="286479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7123F42-7F51-41AF-0338-661368EC4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26110" y="4422039"/>
            <a:ext cx="6820004" cy="178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338C36E-F1F2-D00D-3A22-F444DB90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126" y="4809064"/>
            <a:ext cx="230000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93FAF9BD-2549-26F7-8813-EE557044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405" y="5846401"/>
            <a:ext cx="286102" cy="4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4BFCA3DA-1A9E-0FAB-2844-2FEE27AEE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600" y="5055545"/>
            <a:ext cx="230001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537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4/1</a:t>
            </a:r>
            <a:r>
              <a:rPr lang="hu-HU"/>
              <a:t>/A</a:t>
            </a:r>
            <a:r>
              <a:rPr lang="en-US"/>
              <a:t> Import base into segmentation</a:t>
            </a:r>
            <a:endParaRPr lang="hu-HU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CA1FFDA-0E6B-CF71-A4DF-9A4A208D0EE4}"/>
              </a:ext>
            </a:extLst>
          </p:cNvPr>
          <p:cNvGrpSpPr/>
          <p:nvPr/>
        </p:nvGrpSpPr>
        <p:grpSpPr>
          <a:xfrm>
            <a:off x="7940553" y="1301221"/>
            <a:ext cx="3785479" cy="3315050"/>
            <a:chOff x="7940553" y="1301221"/>
            <a:chExt cx="3785479" cy="3315050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5B3A0129-AFB8-1AF2-1DF1-BCEAF81D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0553" y="1301221"/>
              <a:ext cx="3785479" cy="31930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6338C36E-F1F2-D00D-3A22-F444DB90A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251" y="4267576"/>
              <a:ext cx="230000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4BFCA3DA-1A9E-0FAB-2844-2FEE27AEE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925" y="3650685"/>
              <a:ext cx="230001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44</a:t>
            </a:fld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6C70AF5-17F2-9FC4-60D3-B6EFDECFA4DC}"/>
              </a:ext>
            </a:extLst>
          </p:cNvPr>
          <p:cNvGrpSpPr/>
          <p:nvPr/>
        </p:nvGrpSpPr>
        <p:grpSpPr>
          <a:xfrm>
            <a:off x="2784973" y="1708344"/>
            <a:ext cx="3945840" cy="4195708"/>
            <a:chOff x="2784973" y="1708344"/>
            <a:chExt cx="3945840" cy="419570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2A382378-F94F-F10E-FD26-6C2F20C8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4973" y="1708344"/>
              <a:ext cx="3945840" cy="419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9D77204-02CE-0540-E982-80E5672DA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728" y="4244726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85CCB4C7-839E-3889-AD9C-73F43EA50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65" y="1734342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10522F-70DE-F094-5CF2-11E1477FD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101691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3F448DEF-0546-35EE-2EC0-7AB25DC04462}"/>
              </a:ext>
            </a:extLst>
          </p:cNvPr>
          <p:cNvSpPr/>
          <p:nvPr/>
        </p:nvSpPr>
        <p:spPr>
          <a:xfrm>
            <a:off x="6934208" y="3146903"/>
            <a:ext cx="717201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FF960-E313-58B9-23FC-95F4A9AFD80A}"/>
              </a:ext>
            </a:extLst>
          </p:cNvPr>
          <p:cNvSpPr txBox="1"/>
          <p:nvPr/>
        </p:nvSpPr>
        <p:spPr>
          <a:xfrm>
            <a:off x="84886" y="1681660"/>
            <a:ext cx="2363615" cy="3046988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Data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r>
              <a:rPr lang="hu-HU" sz="2400">
                <a:solidFill>
                  <a:schemeClr val="bg1"/>
                </a:solidFill>
              </a:rPr>
              <a:t>, </a:t>
            </a:r>
            <a:r>
              <a:rPr lang="hu-HU" sz="2400" err="1">
                <a:solidFill>
                  <a:schemeClr val="bg1"/>
                </a:solidFill>
              </a:rPr>
              <a:t>right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on </a:t>
            </a:r>
            <a:r>
              <a:rPr lang="hu-HU" sz="2400" err="1">
                <a:solidFill>
                  <a:schemeClr val="bg1"/>
                </a:solidFill>
              </a:rPr>
              <a:t>Basepiece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„Convert </a:t>
            </a:r>
            <a:r>
              <a:rPr lang="hu-HU" sz="2400" err="1">
                <a:solidFill>
                  <a:schemeClr val="bg1"/>
                </a:solidFill>
              </a:rPr>
              <a:t>model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segmentation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node</a:t>
            </a:r>
            <a:r>
              <a:rPr lang="hu-HU" sz="2400">
                <a:solidFill>
                  <a:schemeClr val="bg1"/>
                </a:solidFill>
              </a:rPr>
              <a:t>”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49374B58-F14C-E352-062C-AA4915EEB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27" name="TextBox 22">
            <a:extLst>
              <a:ext uri="{FF2B5EF4-FFF2-40B4-BE49-F238E27FC236}">
                <a16:creationId xmlns:a16="http://schemas.microsoft.com/office/drawing/2014/main" id="{01CE9877-63BF-DA2A-7B1C-DEEDC9B609F3}"/>
              </a:ext>
            </a:extLst>
          </p:cNvPr>
          <p:cNvSpPr txBox="1"/>
          <p:nvPr/>
        </p:nvSpPr>
        <p:spPr>
          <a:xfrm>
            <a:off x="7114585" y="4777839"/>
            <a:ext cx="418050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Drag and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drop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Basepiece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”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from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Basepiece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segmentation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” to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below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 Bone”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segment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09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CB0149-6724-BECF-3C0D-475998BA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2</a:t>
            </a:r>
            <a:r>
              <a:rPr lang="en-US"/>
              <a:t>: Merge the two in Segment Editor</a:t>
            </a:r>
            <a:endParaRPr lang="hu-HU"/>
          </a:p>
        </p:txBody>
      </p: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DCB41655-65F2-249B-7F6D-509C380D96E4}"/>
              </a:ext>
            </a:extLst>
          </p:cNvPr>
          <p:cNvGrpSpPr/>
          <p:nvPr/>
        </p:nvGrpSpPr>
        <p:grpSpPr>
          <a:xfrm>
            <a:off x="552646" y="1217255"/>
            <a:ext cx="6057509" cy="5245038"/>
            <a:chOff x="552646" y="1612962"/>
            <a:chExt cx="6057509" cy="524503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FD87B14-8FAD-2C4B-F84E-5A4A589F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2646" y="1612962"/>
              <a:ext cx="6057509" cy="5031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" name="Csoportba foglalás 2">
              <a:extLst>
                <a:ext uri="{FF2B5EF4-FFF2-40B4-BE49-F238E27FC236}">
                  <a16:creationId xmlns:a16="http://schemas.microsoft.com/office/drawing/2014/main" id="{66085851-650E-3F71-993F-6BA803FD0249}"/>
                </a:ext>
              </a:extLst>
            </p:cNvPr>
            <p:cNvGrpSpPr/>
            <p:nvPr/>
          </p:nvGrpSpPr>
          <p:grpSpPr>
            <a:xfrm>
              <a:off x="1159251" y="5210606"/>
              <a:ext cx="372612" cy="617178"/>
              <a:chOff x="1595685" y="4703419"/>
              <a:chExt cx="372612" cy="61717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44536BA-BC68-A06D-2FFD-FDC9798CC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685" y="4703419"/>
                <a:ext cx="372612" cy="5649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94D55D61-9ADC-5134-FD90-6543DC37BDE1}"/>
                  </a:ext>
                </a:extLst>
              </p:cNvPr>
              <p:cNvSpPr txBox="1"/>
              <p:nvPr/>
            </p:nvSpPr>
            <p:spPr>
              <a:xfrm>
                <a:off x="1675071" y="49512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</p:grpSp>
        <p:grpSp>
          <p:nvGrpSpPr>
            <p:cNvPr id="6" name="Csoportba foglalás 5">
              <a:extLst>
                <a:ext uri="{FF2B5EF4-FFF2-40B4-BE49-F238E27FC236}">
                  <a16:creationId xmlns:a16="http://schemas.microsoft.com/office/drawing/2014/main" id="{1E6F6215-F62E-EE2D-3572-842F07131175}"/>
                </a:ext>
              </a:extLst>
            </p:cNvPr>
            <p:cNvGrpSpPr/>
            <p:nvPr/>
          </p:nvGrpSpPr>
          <p:grpSpPr>
            <a:xfrm>
              <a:off x="3416356" y="3043670"/>
              <a:ext cx="352592" cy="591891"/>
              <a:chOff x="3540366" y="2714170"/>
              <a:chExt cx="352592" cy="591891"/>
            </a:xfrm>
          </p:grpSpPr>
          <p:pic>
            <p:nvPicPr>
              <p:cNvPr id="9" name="Picture 7">
                <a:extLst>
                  <a:ext uri="{FF2B5EF4-FFF2-40B4-BE49-F238E27FC236}">
                    <a16:creationId xmlns:a16="http://schemas.microsoft.com/office/drawing/2014/main" id="{B9427925-E465-6C27-3619-F11C8204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0366" y="2714170"/>
                <a:ext cx="352592" cy="5345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F19CED9C-42CE-7B05-72F5-615F9E67445A}"/>
                  </a:ext>
                </a:extLst>
              </p:cNvPr>
              <p:cNvSpPr txBox="1"/>
              <p:nvPr/>
            </p:nvSpPr>
            <p:spPr>
              <a:xfrm>
                <a:off x="3602308" y="2936729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2</a:t>
                </a:r>
              </a:p>
            </p:txBody>
          </p:sp>
        </p:grpSp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929A1A32-F169-3325-7A5B-4E29F0656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068" y="5589501"/>
              <a:ext cx="352592" cy="534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7DE45567-8B6C-556F-12A3-702F9622BDE0}"/>
                </a:ext>
              </a:extLst>
            </p:cNvPr>
            <p:cNvSpPr txBox="1"/>
            <p:nvPr/>
          </p:nvSpPr>
          <p:spPr>
            <a:xfrm>
              <a:off x="2976931" y="5809642"/>
              <a:ext cx="228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rgbClr val="0070C0"/>
                  </a:solidFill>
                </a:rPr>
                <a:t>3</a:t>
              </a:r>
            </a:p>
          </p:txBody>
        </p: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F266716-3BCF-52B0-57E9-D96AACD1BA11}"/>
                </a:ext>
              </a:extLst>
            </p:cNvPr>
            <p:cNvGrpSpPr/>
            <p:nvPr/>
          </p:nvGrpSpPr>
          <p:grpSpPr>
            <a:xfrm>
              <a:off x="3792282" y="6313105"/>
              <a:ext cx="313214" cy="544895"/>
              <a:chOff x="4566278" y="5485661"/>
              <a:chExt cx="313214" cy="544895"/>
            </a:xfrm>
          </p:grpSpPr>
          <p:pic>
            <p:nvPicPr>
              <p:cNvPr id="11" name="Picture 7">
                <a:extLst>
                  <a:ext uri="{FF2B5EF4-FFF2-40B4-BE49-F238E27FC236}">
                    <a16:creationId xmlns:a16="http://schemas.microsoft.com/office/drawing/2014/main" id="{25356A51-6429-480F-6D59-4839954DC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78" y="5485661"/>
                <a:ext cx="313214" cy="4748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E948EAB5-E414-0E94-1F26-CDEA32B93B6F}"/>
                  </a:ext>
                </a:extLst>
              </p:cNvPr>
              <p:cNvSpPr txBox="1"/>
              <p:nvPr/>
            </p:nvSpPr>
            <p:spPr>
              <a:xfrm>
                <a:off x="4607832" y="5661224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4E25968A-A34D-DE03-39F2-42519941D4D0}"/>
                </a:ext>
              </a:extLst>
            </p:cNvPr>
            <p:cNvGrpSpPr/>
            <p:nvPr/>
          </p:nvGrpSpPr>
          <p:grpSpPr>
            <a:xfrm>
              <a:off x="4555304" y="5562040"/>
              <a:ext cx="352592" cy="589474"/>
              <a:chOff x="4930060" y="4883523"/>
              <a:chExt cx="352592" cy="589474"/>
            </a:xfrm>
          </p:grpSpPr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10AAAF45-C031-0B26-6EF3-993CE8A07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060" y="4883523"/>
                <a:ext cx="352592" cy="5345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EA95B41C-EFC5-B661-9AE2-AE6951D744D3}"/>
                  </a:ext>
                </a:extLst>
              </p:cNvPr>
              <p:cNvSpPr txBox="1"/>
              <p:nvPr/>
            </p:nvSpPr>
            <p:spPr>
              <a:xfrm>
                <a:off x="4994404" y="51036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</p:grpSp>
      <p:sp>
        <p:nvSpPr>
          <p:cNvPr id="19" name="TextBox 22">
            <a:extLst>
              <a:ext uri="{FF2B5EF4-FFF2-40B4-BE49-F238E27FC236}">
                <a16:creationId xmlns:a16="http://schemas.microsoft.com/office/drawing/2014/main" id="{D1607A33-BFD6-0204-DB65-F5AC08785BFB}"/>
              </a:ext>
            </a:extLst>
          </p:cNvPr>
          <p:cNvSpPr txBox="1"/>
          <p:nvPr/>
        </p:nvSpPr>
        <p:spPr>
          <a:xfrm>
            <a:off x="7175809" y="2107151"/>
            <a:ext cx="3274477" cy="46166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Back to </a:t>
            </a:r>
            <a:r>
              <a:rPr lang="en-US" sz="2400" i="1">
                <a:solidFill>
                  <a:schemeClr val="bg1"/>
                </a:solidFill>
              </a:rPr>
              <a:t>Segment Editor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77F63E32-906C-2934-71CE-839B1A06C354}"/>
              </a:ext>
            </a:extLst>
          </p:cNvPr>
          <p:cNvSpPr txBox="1"/>
          <p:nvPr/>
        </p:nvSpPr>
        <p:spPr>
          <a:xfrm>
            <a:off x="7175809" y="3121395"/>
            <a:ext cx="4049752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Logical</a:t>
            </a:r>
            <a:r>
              <a:rPr lang="hu-HU" sz="2400" i="1">
                <a:solidFill>
                  <a:schemeClr val="bg1"/>
                </a:solidFill>
              </a:rPr>
              <a:t> operators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spine</a:t>
            </a:r>
            <a:r>
              <a:rPr lang="hu-HU" sz="2400">
                <a:solidFill>
                  <a:schemeClr val="bg1"/>
                </a:solidFill>
              </a:rPr>
              <a:t> (</a:t>
            </a:r>
            <a:r>
              <a:rPr lang="hu-HU" sz="2400" err="1">
                <a:solidFill>
                  <a:schemeClr val="bg1"/>
                </a:solidFill>
              </a:rPr>
              <a:t>bone</a:t>
            </a:r>
            <a:r>
              <a:rPr lang="hu-HU" sz="240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Add</a:t>
            </a:r>
            <a:r>
              <a:rPr lang="hu-HU" sz="2400">
                <a:solidFill>
                  <a:schemeClr val="bg1"/>
                </a:solidFill>
              </a:rPr>
              <a:t> opera</a:t>
            </a:r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hu-HU" sz="2400">
                <a:solidFill>
                  <a:schemeClr val="bg1"/>
                </a:solidFill>
              </a:rPr>
              <a:t>ion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BasePiece</a:t>
            </a:r>
            <a:endParaRPr lang="hu-HU" sz="2400" i="1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Apply</a:t>
            </a:r>
            <a:endParaRPr lang="en-US" sz="2400" i="1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0DEA5C-7F29-43F8-FEAC-E2CEAA7D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747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2B331E-B1DB-A83A-ACDD-422B9C36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3</a:t>
            </a:r>
            <a:r>
              <a:rPr lang="en-US"/>
              <a:t>: Remove base piece segment</a:t>
            </a:r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957EC06-2AE4-5BC6-21C5-A52152EF26B5}"/>
              </a:ext>
            </a:extLst>
          </p:cNvPr>
          <p:cNvGrpSpPr/>
          <p:nvPr/>
        </p:nvGrpSpPr>
        <p:grpSpPr>
          <a:xfrm>
            <a:off x="1466852" y="2341984"/>
            <a:ext cx="9258295" cy="3023118"/>
            <a:chOff x="1346203" y="2341984"/>
            <a:chExt cx="9258295" cy="3023118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30D5572D-C4C1-FECC-B2D9-D72A3600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203" y="2341984"/>
              <a:ext cx="9258295" cy="30231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5A1E2CF-B9E9-B339-65E9-F86673116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738" y="4855480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8A8CB-F8DD-76FB-1C51-FB97203B8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81" y="3594679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18E41F-9931-47E0-4B12-3A6676C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46</a:t>
            </a:fld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98C44-DB9B-F605-ECA6-EBF10AE271E2}"/>
              </a:ext>
            </a:extLst>
          </p:cNvPr>
          <p:cNvSpPr txBox="1"/>
          <p:nvPr/>
        </p:nvSpPr>
        <p:spPr>
          <a:xfrm>
            <a:off x="6007808" y="51102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125D7-4F0D-A277-63B3-BB1068ECD7C3}"/>
              </a:ext>
            </a:extLst>
          </p:cNvPr>
          <p:cNvSpPr txBox="1"/>
          <p:nvPr/>
        </p:nvSpPr>
        <p:spPr>
          <a:xfrm>
            <a:off x="6582828" y="3858976"/>
            <a:ext cx="254259" cy="25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4281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F3E643-6C29-EA22-55E1-7545F44E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4/</a:t>
            </a:r>
            <a:r>
              <a:rPr lang="hu-HU"/>
              <a:t>3</a:t>
            </a:r>
            <a:r>
              <a:rPr lang="en-US"/>
              <a:t>: Remove base piece segment</a:t>
            </a:r>
            <a:endParaRPr lang="hu-HU" sz="8800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7ECCD388-3C13-3136-4825-BB06370DCCB2}"/>
              </a:ext>
            </a:extLst>
          </p:cNvPr>
          <p:cNvSpPr txBox="1"/>
          <p:nvPr/>
        </p:nvSpPr>
        <p:spPr>
          <a:xfrm>
            <a:off x="337324" y="1612975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 </a:t>
            </a:r>
            <a:r>
              <a:rPr lang="hu-HU" sz="2400" i="1" err="1">
                <a:solidFill>
                  <a:schemeClr val="bg1"/>
                </a:solidFill>
              </a:rPr>
              <a:t>module</a:t>
            </a:r>
            <a:endParaRPr lang="en-US" sz="2400" i="1">
              <a:solidFill>
                <a:schemeClr val="bg1"/>
              </a:solidFill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E8DAB12-30E8-4192-9F79-EC82B8EB8CEA}"/>
              </a:ext>
            </a:extLst>
          </p:cNvPr>
          <p:cNvGrpSpPr/>
          <p:nvPr/>
        </p:nvGrpSpPr>
        <p:grpSpPr>
          <a:xfrm>
            <a:off x="3087868" y="1510338"/>
            <a:ext cx="4190010" cy="4679030"/>
            <a:chOff x="3087868" y="1510338"/>
            <a:chExt cx="4190010" cy="4679030"/>
          </a:xfrm>
        </p:grpSpPr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500BA850-EC47-EF60-B116-742E964A1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7868" y="1510338"/>
              <a:ext cx="4190010" cy="46790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5069C-6603-E799-D341-A735EE696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739" y="4962909"/>
              <a:ext cx="336988" cy="508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22">
            <a:extLst>
              <a:ext uri="{FF2B5EF4-FFF2-40B4-BE49-F238E27FC236}">
                <a16:creationId xmlns:a16="http://schemas.microsoft.com/office/drawing/2014/main" id="{CFF209DF-A67F-5476-6938-C0FDF0611B35}"/>
              </a:ext>
            </a:extLst>
          </p:cNvPr>
          <p:cNvSpPr txBox="1"/>
          <p:nvPr/>
        </p:nvSpPr>
        <p:spPr>
          <a:xfrm>
            <a:off x="8497732" y="3216464"/>
            <a:ext cx="2626322" cy="156966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en-US" sz="2400">
                <a:solidFill>
                  <a:schemeClr val="bg1"/>
                </a:solidFill>
              </a:rPr>
              <a:t> 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BasePiece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en-US" sz="2400">
                <a:solidFill>
                  <a:schemeClr val="bg1"/>
                </a:solidFill>
              </a:rPr>
              <a:t> node </a:t>
            </a:r>
            <a:r>
              <a:rPr lang="hu-HU" sz="2400">
                <a:solidFill>
                  <a:schemeClr val="bg1"/>
                </a:solidFill>
              </a:rPr>
              <a:t>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Delete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393A11-CEA9-55A5-90DD-3F5DD2568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33EE3F1-0779-0A41-D51B-B621513D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774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980DFE-9406-61F0-C301-8B646D75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730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4</a:t>
            </a:r>
            <a:r>
              <a:rPr lang="en-US"/>
              <a:t>: Cut hole through phantom using Scissors </a:t>
            </a:r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02D2F7D8-6724-1D25-03E2-9B1BE2328DC0}"/>
              </a:ext>
            </a:extLst>
          </p:cNvPr>
          <p:cNvGrpSpPr/>
          <p:nvPr/>
        </p:nvGrpSpPr>
        <p:grpSpPr>
          <a:xfrm>
            <a:off x="374749" y="2125398"/>
            <a:ext cx="5335478" cy="2531907"/>
            <a:chOff x="374749" y="1690688"/>
            <a:chExt cx="5335478" cy="25319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18A21509-73E2-2BFF-99CA-F6911BC5B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596B87-4C92-BE9B-D646-B6F108423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D743D0C-1A8D-46F0-60E7-381C9E91A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0310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Kép 13">
            <a:extLst>
              <a:ext uri="{FF2B5EF4-FFF2-40B4-BE49-F238E27FC236}">
                <a16:creationId xmlns:a16="http://schemas.microsoft.com/office/drawing/2014/main" id="{16C509F9-2F6F-0E7E-C9C4-7AA670EF6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3845" y="1734336"/>
            <a:ext cx="4768786" cy="4475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AFEB75E9-7F47-6AB9-88AE-58029B9F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38" y="3800542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ADD53D-4D21-9FD6-4887-B59E08BA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0972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51ECD0-3619-C599-9941-99FE3C39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9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4</a:t>
            </a:r>
            <a:r>
              <a:rPr lang="en-US"/>
              <a:t>: Cut hole through phantom using Scissors 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A165B8-A89A-124C-4627-640020F5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49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BEE3F06-7B04-237D-1241-2C58448A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161965"/>
            <a:ext cx="3486984" cy="288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22">
            <a:extLst>
              <a:ext uri="{FF2B5EF4-FFF2-40B4-BE49-F238E27FC236}">
                <a16:creationId xmlns:a16="http://schemas.microsoft.com/office/drawing/2014/main" id="{D5917F17-BB7D-D251-B7F4-971B5320EE75}"/>
              </a:ext>
            </a:extLst>
          </p:cNvPr>
          <p:cNvSpPr txBox="1"/>
          <p:nvPr/>
        </p:nvSpPr>
        <p:spPr>
          <a:xfrm>
            <a:off x="3201832" y="4807576"/>
            <a:ext cx="303704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You can </a:t>
            </a:r>
            <a:r>
              <a:rPr lang="hu-HU" sz="2400" err="1">
                <a:solidFill>
                  <a:schemeClr val="bg1"/>
                </a:solidFill>
              </a:rPr>
              <a:t>also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cut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hole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from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within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3D </a:t>
            </a:r>
            <a:r>
              <a:rPr lang="hu-HU" sz="2400" err="1">
                <a:solidFill>
                  <a:schemeClr val="bg1"/>
                </a:solidFill>
              </a:rPr>
              <a:t>view</a:t>
            </a:r>
            <a:r>
              <a:rPr lang="hu-HU" sz="2400">
                <a:solidFill>
                  <a:schemeClr val="bg1"/>
                </a:solidFill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B1A2E34-55A4-3F49-9D6B-330208E8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2" y="3968471"/>
            <a:ext cx="336988" cy="508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086B033-B954-FD67-A2AD-A5B6B82A8669}"/>
              </a:ext>
            </a:extLst>
          </p:cNvPr>
          <p:cNvGrpSpPr/>
          <p:nvPr/>
        </p:nvGrpSpPr>
        <p:grpSpPr>
          <a:xfrm>
            <a:off x="374749" y="1953013"/>
            <a:ext cx="5335478" cy="2531907"/>
            <a:chOff x="374749" y="1690688"/>
            <a:chExt cx="5335478" cy="2531907"/>
          </a:xfrm>
        </p:grpSpPr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48C803B-3A03-FA3A-A845-AB87E710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E7EA94FF-4D24-6D3F-EFE5-8697A03AA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96BB1D49-8806-43AD-98E8-F35D33C15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7805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9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491F6D-2DC1-844B-5464-4E59F72B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Developed and maintained on Windows 64bit, </a:t>
            </a:r>
            <a:r>
              <a:rPr lang="hu-HU" sz="3200" err="1">
                <a:solidFill>
                  <a:srgbClr val="000000"/>
                </a:solidFill>
                <a:latin typeface="Arial" charset="0"/>
              </a:rPr>
              <a:t>macOS</a:t>
            </a:r>
            <a:r>
              <a:rPr lang="en-US" sz="3200">
                <a:solidFill>
                  <a:srgbClr val="000000"/>
                </a:solidFill>
                <a:latin typeface="Arial" charset="0"/>
              </a:rPr>
              <a:t>, and Linux 64bit &amp; 32bit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hu-HU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Slicer requires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Minimum </a:t>
            </a:r>
            <a:r>
              <a:rPr lang="hu-HU" sz="3200">
                <a:solidFill>
                  <a:srgbClr val="000000"/>
                </a:solidFill>
                <a:latin typeface="Arial" charset="0"/>
              </a:rPr>
              <a:t>4</a:t>
            </a:r>
            <a:r>
              <a:rPr lang="en-US" sz="3200">
                <a:solidFill>
                  <a:srgbClr val="000000"/>
                </a:solidFill>
                <a:latin typeface="Arial" charset="0"/>
              </a:rPr>
              <a:t>GB RAM (more is recommended)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Dedicated GPU for fast rendering (OpenGL 3.2+)</a:t>
            </a:r>
          </a:p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E35EB78-384D-75E7-47F3-A90A4F64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Platforms</a:t>
            </a:r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4A95C0A-4677-4AA7-6F01-F941A2E42B16}"/>
              </a:ext>
            </a:extLst>
          </p:cNvPr>
          <p:cNvGrpSpPr/>
          <p:nvPr/>
        </p:nvGrpSpPr>
        <p:grpSpPr>
          <a:xfrm>
            <a:off x="9052028" y="2893037"/>
            <a:ext cx="1860343" cy="1440823"/>
            <a:chOff x="7734869" y="2945223"/>
            <a:chExt cx="1552835" cy="12277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534C65-E1D4-6D64-4979-67514124C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168" y="3052435"/>
              <a:ext cx="1120536" cy="1120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www.qbittorrent.org/img/macoslogo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869" y="2945223"/>
              <a:ext cx="547102" cy="54710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Kép 5">
            <a:extLst>
              <a:ext uri="{FF2B5EF4-FFF2-40B4-BE49-F238E27FC236}">
                <a16:creationId xmlns:a16="http://schemas.microsoft.com/office/drawing/2014/main" id="{F2460954-F429-9BA7-FB0B-B553771B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831" y="3104154"/>
            <a:ext cx="3320168" cy="747898"/>
          </a:xfrm>
          <a:prstGeom prst="rect">
            <a:avLst/>
          </a:prstGeom>
        </p:spPr>
      </p:pic>
      <p:pic>
        <p:nvPicPr>
          <p:cNvPr id="11" name="Kép 10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31276B1D-2AC8-8182-DA67-35D26A677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3" y="2817108"/>
            <a:ext cx="2745253" cy="1516752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820CAC0-47F0-407E-EB59-DE0AE79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8F52EA-B9B3-5343-F769-CF42A617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74"/>
            <a:ext cx="10515600" cy="1325563"/>
          </a:xfrm>
        </p:spPr>
        <p:txBody>
          <a:bodyPr/>
          <a:lstStyle/>
          <a:p>
            <a:r>
              <a:rPr lang="hu-HU" err="1"/>
              <a:t>Phantom</a:t>
            </a:r>
            <a:r>
              <a:rPr lang="hu-HU"/>
              <a:t> is </a:t>
            </a:r>
            <a:r>
              <a:rPr lang="hu-HU" err="1"/>
              <a:t>ready</a:t>
            </a:r>
            <a:r>
              <a:rPr lang="hu-HU"/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89A5A2-B777-2F1D-537E-770064587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185" y="1217495"/>
            <a:ext cx="8361629" cy="493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B93A32-BA3E-6D87-330E-F9834A32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58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255F1E-C766-37BF-221E-63869069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5: Save phantom to STL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A4A603-2A55-241D-F9DB-C673D6D0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Export phantom segment to model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Save model to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99C263-F8FD-611D-4309-F57F5A11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/>
              <a:t>5/1: Export phantom segment into model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333375" y="1541239"/>
            <a:ext cx="2267108" cy="120396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Switch to the </a:t>
            </a:r>
            <a:r>
              <a:rPr lang="en-US" sz="2400" i="1">
                <a:solidFill>
                  <a:schemeClr val="bg1"/>
                </a:solidFill>
              </a:rPr>
              <a:t>Segmentations</a:t>
            </a:r>
            <a:r>
              <a:rPr lang="en-US" sz="240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B42DC7B-B448-477A-63FC-3AB9B7BD6D1C}"/>
              </a:ext>
            </a:extLst>
          </p:cNvPr>
          <p:cNvSpPr txBox="1"/>
          <p:nvPr/>
        </p:nvSpPr>
        <p:spPr>
          <a:xfrm>
            <a:off x="9103420" y="2445029"/>
            <a:ext cx="2653681" cy="3046988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Models</a:t>
            </a: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</a:t>
            </a:r>
            <a:r>
              <a:rPr lang="hu-HU" sz="2400" i="1" err="1">
                <a:solidFill>
                  <a:schemeClr val="bg1"/>
                </a:solidFill>
              </a:rPr>
              <a:t>models</a:t>
            </a:r>
            <a:r>
              <a:rPr lang="hu-HU" sz="2400" i="1">
                <a:solidFill>
                  <a:schemeClr val="bg1"/>
                </a:solidFill>
              </a:rPr>
              <a:t> to </a:t>
            </a:r>
            <a:r>
              <a:rPr lang="hu-HU" sz="2400" i="1" err="1">
                <a:solidFill>
                  <a:schemeClr val="bg1"/>
                </a:solidFill>
              </a:rPr>
              <a:t>new</a:t>
            </a:r>
            <a:r>
              <a:rPr lang="hu-HU" sz="2400" i="1">
                <a:solidFill>
                  <a:schemeClr val="bg1"/>
                </a:solidFill>
              </a:rPr>
              <a:t> folder</a:t>
            </a:r>
            <a:endParaRPr lang="en-US" sz="2400" i="1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Click</a:t>
            </a:r>
            <a:r>
              <a:rPr lang="en-US" sz="2400" i="1">
                <a:solidFill>
                  <a:schemeClr val="bg1"/>
                </a:solidFill>
              </a:rPr>
              <a:t> Export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8ACDBC-59FF-637D-0011-CA16DF57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52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A21573B-D894-3D99-FACF-0AFC222FF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333375" y="3054841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0D95DCD-1938-2E3E-0CC3-5B0DA59C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22" y="426554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611BF15-1DEE-6C4A-CE22-D49CA9F1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407" y="3054841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Kép 18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4CEA2D77-D32A-1770-A410-2EAA05B96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15" y="1146532"/>
            <a:ext cx="3086218" cy="525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45980693-980D-E942-E5EE-176F0493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15" y="217796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89" y="5572266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D3F003AD-718A-50DD-B821-6FFEFC62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70" y="5720877"/>
            <a:ext cx="211150" cy="320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29D883C4-B6A8-242B-ADAE-7B5FB2CE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24" y="626173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72CC42C-5EBC-2A38-A3A6-3225CE23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22" y="5880935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474CD91-8B76-D5E0-DC40-C0AEA2A7734E}"/>
              </a:ext>
            </a:extLst>
          </p:cNvPr>
          <p:cNvSpPr txBox="1"/>
          <p:nvPr/>
        </p:nvSpPr>
        <p:spPr>
          <a:xfrm>
            <a:off x="6736201" y="2374690"/>
            <a:ext cx="228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1F346F8-BF68-5E2D-25DE-DAFE22A3DED9}"/>
              </a:ext>
            </a:extLst>
          </p:cNvPr>
          <p:cNvSpPr txBox="1"/>
          <p:nvPr/>
        </p:nvSpPr>
        <p:spPr>
          <a:xfrm>
            <a:off x="6668469" y="5706299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337FFB-2009-5B3F-6EA6-904A4EB8CB21}"/>
              </a:ext>
            </a:extLst>
          </p:cNvPr>
          <p:cNvSpPr txBox="1"/>
          <p:nvPr/>
        </p:nvSpPr>
        <p:spPr>
          <a:xfrm>
            <a:off x="7646366" y="5824835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22E40E5-13FC-C5F7-A65C-447C0CD53DB6}"/>
              </a:ext>
            </a:extLst>
          </p:cNvPr>
          <p:cNvSpPr txBox="1"/>
          <p:nvPr/>
        </p:nvSpPr>
        <p:spPr>
          <a:xfrm>
            <a:off x="7980798" y="6015333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788A3DD3-2B22-7BA1-8DEB-3025EA91C928}"/>
              </a:ext>
            </a:extLst>
          </p:cNvPr>
          <p:cNvSpPr txBox="1"/>
          <p:nvPr/>
        </p:nvSpPr>
        <p:spPr>
          <a:xfrm>
            <a:off x="7214567" y="6400562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1708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87C805-6F48-419C-2750-20F1B44D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5/2: Save model into STL</a:t>
            </a:r>
            <a:endParaRPr lang="hu-HU"/>
          </a:p>
        </p:txBody>
      </p:sp>
      <p:pic>
        <p:nvPicPr>
          <p:cNvPr id="13" name="Tartalom helye 12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8E968536-E362-7C07-12CC-E8FB4875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408"/>
          <a:stretch/>
        </p:blipFill>
        <p:spPr>
          <a:xfrm>
            <a:off x="5415279" y="2164080"/>
            <a:ext cx="6470889" cy="328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D37BE9A-8FC7-586F-EE05-2E0FA957C329}"/>
              </a:ext>
            </a:extLst>
          </p:cNvPr>
          <p:cNvGrpSpPr/>
          <p:nvPr/>
        </p:nvGrpSpPr>
        <p:grpSpPr>
          <a:xfrm>
            <a:off x="999583" y="2287076"/>
            <a:ext cx="3540234" cy="1714218"/>
            <a:chOff x="986883" y="2287076"/>
            <a:chExt cx="3540234" cy="171421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887B817A-ACEF-8AD3-0138-685F3DED3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883" y="2287076"/>
              <a:ext cx="3540234" cy="17142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286B665-6855-3A36-30C0-00D842CDB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243" y="2808097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5FECB284-37C2-CC90-3BBF-5B1118FB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42" y="4914957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9319A71-224C-27EA-DC06-898AB470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803" y="5152384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Bent-Up Arrow 12">
            <a:extLst>
              <a:ext uri="{FF2B5EF4-FFF2-40B4-BE49-F238E27FC236}">
                <a16:creationId xmlns:a16="http://schemas.microsoft.com/office/drawing/2014/main" id="{32F1698F-1C86-7FE8-B0FA-3B7812F6F0EF}"/>
              </a:ext>
            </a:extLst>
          </p:cNvPr>
          <p:cNvSpPr/>
          <p:nvPr/>
        </p:nvSpPr>
        <p:spPr bwMode="auto">
          <a:xfrm rot="5400000">
            <a:off x="3225050" y="3813657"/>
            <a:ext cx="1315296" cy="1854394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E530B61-B261-92AE-13A7-D720DAF1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522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5/1: Export phantom segment into model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434899" y="1375337"/>
            <a:ext cx="2965527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Switch to the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en-US" sz="2400">
                <a:solidFill>
                  <a:schemeClr val="bg1"/>
                </a:solidFill>
              </a:rPr>
              <a:t> module</a:t>
            </a:r>
            <a:r>
              <a:rPr lang="hu-HU" sz="2400">
                <a:solidFill>
                  <a:schemeClr val="bg1"/>
                </a:solidFill>
              </a:rPr>
              <a:t>, 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en-US" sz="2400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</a:t>
            </a:r>
            <a:r>
              <a:rPr lang="hu-HU" sz="2400" i="1" err="1">
                <a:solidFill>
                  <a:schemeClr val="bg1"/>
                </a:solidFill>
              </a:rPr>
              <a:t>visible</a:t>
            </a:r>
            <a:r>
              <a:rPr lang="hu-HU" sz="2400" i="1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segments</a:t>
            </a:r>
            <a:r>
              <a:rPr lang="hu-HU" sz="2400" i="1">
                <a:solidFill>
                  <a:schemeClr val="bg1"/>
                </a:solidFill>
              </a:rPr>
              <a:t> to models</a:t>
            </a:r>
            <a:endParaRPr lang="en-US" sz="2400" i="1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16661AD-E3AE-9097-E4AD-3C5B3D697C5F}"/>
              </a:ext>
            </a:extLst>
          </p:cNvPr>
          <p:cNvSpPr txBox="1"/>
          <p:nvPr/>
        </p:nvSpPr>
        <p:spPr>
          <a:xfrm>
            <a:off x="4162006" y="5678045"/>
            <a:ext cx="3991934" cy="27699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1200">
                <a:solidFill>
                  <a:schemeClr val="bg1"/>
                </a:solidFill>
              </a:rPr>
              <a:t>You can </a:t>
            </a:r>
            <a:r>
              <a:rPr lang="hu-HU" sz="1200" err="1">
                <a:solidFill>
                  <a:schemeClr val="bg1"/>
                </a:solidFill>
              </a:rPr>
              <a:t>set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visibility</a:t>
            </a:r>
            <a:r>
              <a:rPr lang="hu-HU" sz="1200">
                <a:solidFill>
                  <a:schemeClr val="bg1"/>
                </a:solidFill>
              </a:rPr>
              <a:t> of a </a:t>
            </a:r>
            <a:r>
              <a:rPr lang="hu-HU" sz="1200" err="1">
                <a:solidFill>
                  <a:schemeClr val="bg1"/>
                </a:solidFill>
              </a:rPr>
              <a:t>segment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by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clicking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eye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icon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3479A12-17E0-20E6-7460-08719268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575" y="2247556"/>
            <a:ext cx="3770849" cy="308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CC90F031-7BE0-3D5C-79DE-116CA742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03" y="4457986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60A384-6F24-8AFA-E242-7600880AC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7CA9C8-98DB-9CB1-D5FB-9FBEAB3A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27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857D3DE-D532-2876-2F6E-BC2BCD41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129" y="3890524"/>
            <a:ext cx="3429000" cy="195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58EB34BF-1F6D-FB18-4BB6-B14E7A86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2420" y="4217452"/>
            <a:ext cx="3413760" cy="19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5/2: Save model into STL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282497" y="1431587"/>
            <a:ext cx="2736928" cy="156966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Still in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en-US" sz="2400">
                <a:solidFill>
                  <a:schemeClr val="bg1"/>
                </a:solidFill>
              </a:rPr>
              <a:t> module</a:t>
            </a:r>
            <a:r>
              <a:rPr lang="hu-HU" sz="2400">
                <a:solidFill>
                  <a:schemeClr val="bg1"/>
                </a:solidFill>
              </a:rPr>
              <a:t>, 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to file</a:t>
            </a:r>
            <a:endParaRPr lang="en-US" sz="2400" i="1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A47421-CFFC-99A4-2AB4-83FCB089C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754" y="3169260"/>
            <a:ext cx="3100921" cy="319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91A2E864-BD79-1827-DCF7-8DBAE5E3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35" y="5841243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6F9264-5D19-158F-BAB9-7F0076A9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37" y="4892564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8B22D16-2DB7-F9F3-0724-E6281AEE8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670" y="1706703"/>
            <a:ext cx="2881058" cy="134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47" y="2475063"/>
            <a:ext cx="225899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DF6E8FD-F18A-806D-DE45-BCF901E25DA7}"/>
              </a:ext>
            </a:extLst>
          </p:cNvPr>
          <p:cNvSpPr txBox="1"/>
          <p:nvPr/>
        </p:nvSpPr>
        <p:spPr>
          <a:xfrm>
            <a:off x="7950134" y="1563143"/>
            <a:ext cx="3959369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output </a:t>
            </a:r>
            <a:r>
              <a:rPr lang="hu-HU" sz="2400" err="1">
                <a:solidFill>
                  <a:schemeClr val="bg1"/>
                </a:solidFill>
              </a:rPr>
              <a:t>directory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by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clicking</a:t>
            </a:r>
            <a:r>
              <a:rPr lang="hu-HU" sz="2400">
                <a:solidFill>
                  <a:schemeClr val="bg1"/>
                </a:solidFill>
              </a:rPr>
              <a:t>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3 </a:t>
            </a:r>
            <a:r>
              <a:rPr lang="hu-HU" sz="2400" err="1">
                <a:solidFill>
                  <a:schemeClr val="bg1"/>
                </a:solidFill>
              </a:rPr>
              <a:t>dots</a:t>
            </a:r>
            <a:r>
              <a:rPr lang="hu-HU" sz="240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Export </a:t>
            </a:r>
            <a:r>
              <a:rPr lang="hu-HU" sz="2400" err="1">
                <a:solidFill>
                  <a:schemeClr val="bg1"/>
                </a:solidFill>
              </a:rPr>
              <a:t>format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drop-down </a:t>
            </a:r>
            <a:r>
              <a:rPr lang="hu-HU" sz="2400">
                <a:solidFill>
                  <a:schemeClr val="bg1"/>
                </a:solidFill>
              </a:rPr>
              <a:t>and </a:t>
            </a:r>
            <a:r>
              <a:rPr lang="en-US" sz="2400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‘</a:t>
            </a:r>
            <a:r>
              <a:rPr lang="hu-HU" sz="2400">
                <a:solidFill>
                  <a:schemeClr val="bg1"/>
                </a:solidFill>
              </a:rPr>
              <a:t>.stl</a:t>
            </a:r>
            <a:r>
              <a:rPr lang="en-US" sz="2400">
                <a:solidFill>
                  <a:schemeClr val="bg1"/>
                </a:solidFill>
              </a:rPr>
              <a:t>’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</a:t>
            </a:r>
            <a:endParaRPr lang="en-US" sz="2400" i="1">
              <a:solidFill>
                <a:schemeClr val="bg1"/>
              </a:solidFill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5A1F4BDA-A4AC-BB20-78FC-BDDFF2AC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69" y="554598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FE8CD795-5540-5C4F-90E5-5AE111D2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66" y="5604858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927CB31A-BA14-2ACF-B328-C10E45305B6B}"/>
              </a:ext>
            </a:extLst>
          </p:cNvPr>
          <p:cNvSpPr/>
          <p:nvPr/>
        </p:nvSpPr>
        <p:spPr>
          <a:xfrm rot="5400000">
            <a:off x="5567815" y="3414048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Bent-Up Arrow 17">
            <a:extLst>
              <a:ext uri="{FF2B5EF4-FFF2-40B4-BE49-F238E27FC236}">
                <a16:creationId xmlns:a16="http://schemas.microsoft.com/office/drawing/2014/main" id="{5185F44F-0D92-9DE1-B86D-C0C787646085}"/>
              </a:ext>
            </a:extLst>
          </p:cNvPr>
          <p:cNvSpPr/>
          <p:nvPr/>
        </p:nvSpPr>
        <p:spPr bwMode="auto">
          <a:xfrm rot="5400000" flipH="1">
            <a:off x="3319937" y="1931724"/>
            <a:ext cx="934492" cy="133695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33" name="Nyíl: jobbra mutató 32">
            <a:extLst>
              <a:ext uri="{FF2B5EF4-FFF2-40B4-BE49-F238E27FC236}">
                <a16:creationId xmlns:a16="http://schemas.microsoft.com/office/drawing/2014/main" id="{33A28FC6-45BD-A7C1-BA30-F389CD789D49}"/>
              </a:ext>
            </a:extLst>
          </p:cNvPr>
          <p:cNvSpPr/>
          <p:nvPr/>
        </p:nvSpPr>
        <p:spPr>
          <a:xfrm>
            <a:off x="7628162" y="4632827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9E1895-0912-B78E-7208-4C77E9FE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55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78ED7B9-38B2-871C-4714-F013657B2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86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hu-HU" err="1"/>
              <a:t>Conclusion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56</a:t>
            </a:fld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31D4D146-F881-053C-617F-787549D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/>
              <a:t>In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tutorial</a:t>
            </a:r>
            <a:r>
              <a:rPr lang="hu-HU"/>
              <a:t> </a:t>
            </a:r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summarized</a:t>
            </a:r>
            <a:r>
              <a:rPr lang="hu-HU"/>
              <a:t> </a:t>
            </a:r>
            <a:r>
              <a:rPr lang="hu-HU" err="1"/>
              <a:t>through</a:t>
            </a:r>
            <a:r>
              <a:rPr lang="hu-HU"/>
              <a:t> an </a:t>
            </a:r>
            <a:r>
              <a:rPr lang="hu-HU" err="1"/>
              <a:t>example</a:t>
            </a:r>
            <a:r>
              <a:rPr lang="hu-HU"/>
              <a:t>, </a:t>
            </a:r>
            <a:r>
              <a:rPr lang="hu-HU" err="1"/>
              <a:t>how</a:t>
            </a:r>
            <a:r>
              <a:rPr lang="hu-HU"/>
              <a:t> </a:t>
            </a:r>
            <a:r>
              <a:rPr lang="hu-HU" err="1"/>
              <a:t>we</a:t>
            </a:r>
            <a:r>
              <a:rPr lang="hu-HU"/>
              <a:t> can </a:t>
            </a:r>
            <a:r>
              <a:rPr lang="hu-HU" err="1"/>
              <a:t>load</a:t>
            </a:r>
            <a:r>
              <a:rPr lang="hu-HU"/>
              <a:t>, and </a:t>
            </a:r>
            <a:r>
              <a:rPr lang="hu-HU" err="1"/>
              <a:t>segment</a:t>
            </a:r>
            <a:r>
              <a:rPr lang="hu-HU"/>
              <a:t> an </a:t>
            </a:r>
            <a:r>
              <a:rPr lang="hu-HU" err="1"/>
              <a:t>anatomical</a:t>
            </a:r>
            <a:r>
              <a:rPr lang="hu-HU"/>
              <a:t> </a:t>
            </a:r>
            <a:r>
              <a:rPr lang="hu-HU" err="1"/>
              <a:t>region</a:t>
            </a:r>
            <a:r>
              <a:rPr lang="hu-HU"/>
              <a:t> in 3D Slicer, and </a:t>
            </a:r>
            <a:r>
              <a:rPr lang="hu-HU" err="1"/>
              <a:t>also</a:t>
            </a:r>
            <a:r>
              <a:rPr lang="hu-HU"/>
              <a:t>, </a:t>
            </a:r>
            <a:r>
              <a:rPr lang="hu-HU" err="1"/>
              <a:t>what</a:t>
            </a:r>
            <a:r>
              <a:rPr lang="hu-HU"/>
              <a:t> </a:t>
            </a:r>
            <a:r>
              <a:rPr lang="hu-HU" err="1"/>
              <a:t>steps</a:t>
            </a:r>
            <a:r>
              <a:rPr lang="hu-HU"/>
              <a:t> 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takes</a:t>
            </a:r>
            <a:r>
              <a:rPr lang="hu-HU"/>
              <a:t> to prepare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created</a:t>
            </a:r>
            <a:r>
              <a:rPr lang="hu-HU"/>
              <a:t> </a:t>
            </a:r>
            <a:r>
              <a:rPr lang="hu-HU" err="1"/>
              <a:t>model</a:t>
            </a:r>
            <a:r>
              <a:rPr lang="hu-HU"/>
              <a:t> for 3D printing.</a:t>
            </a:r>
          </a:p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7FA69C-0A39-FF45-7C08-20BE25BF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 t="2932" r="28926" b="50524"/>
          <a:stretch/>
        </p:blipFill>
        <p:spPr>
          <a:xfrm>
            <a:off x="3922651" y="3267770"/>
            <a:ext cx="4524376" cy="272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5391D4C-4B16-35C3-E2C2-432A9549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02" y="3267770"/>
            <a:ext cx="2906773" cy="272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582275-4151-E28D-A740-515347140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23" b="-3618"/>
          <a:stretch/>
        </p:blipFill>
        <p:spPr>
          <a:xfrm>
            <a:off x="238125" y="3676126"/>
            <a:ext cx="3516373" cy="1909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13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hu-HU" err="1"/>
              <a:t>Acknowledgements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57</a:t>
            </a:fld>
            <a:endParaRPr lang="hu-HU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079172" y="1527624"/>
            <a:ext cx="7010401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National Alliance for Medical Image Computing</a:t>
            </a:r>
          </a:p>
          <a:p>
            <a:pPr eaLnBrk="1" hangingPunct="1">
              <a:spcBef>
                <a:spcPts val="7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NIH U54EB005149</a:t>
            </a:r>
          </a:p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981200" y="2798514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Cancer Care Ontario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641475"/>
            <a:ext cx="576307" cy="70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14" t="10783" r="8764" b="10781"/>
          <a:stretch/>
        </p:blipFill>
        <p:spPr>
          <a:xfrm>
            <a:off x="177145" y="2455841"/>
            <a:ext cx="1804055" cy="100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07" y="2439474"/>
            <a:ext cx="1904999" cy="4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239000" y="2300548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Ontario Consortium for Adaptive Interventions in Radiation Oncology</a:t>
            </a:r>
          </a:p>
        </p:txBody>
      </p:sp>
      <p:pic>
        <p:nvPicPr>
          <p:cNvPr id="5" name="Kép 4" descr="A képen szimbólum, Grafika, Betűtípus, embléma látható&#10;&#10;Automatikusan generált leírás">
            <a:extLst>
              <a:ext uri="{FF2B5EF4-FFF2-40B4-BE49-F238E27FC236}">
                <a16:creationId xmlns:a16="http://schemas.microsoft.com/office/drawing/2014/main" id="{82764E02-31F8-9782-2AAC-DFD0A43E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" y="3730228"/>
            <a:ext cx="890588" cy="838201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5C5D516E-3604-9369-3CED-65097A122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3819524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PerkLab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Queen’s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University, Kingston, Ontario,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Canada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3" name="Kép 12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9ED6CC5F-06D8-F56B-FB8D-929ACD4D0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7" y="4309665"/>
            <a:ext cx="1173099" cy="500255"/>
          </a:xfrm>
          <a:prstGeom prst="rect">
            <a:avLst/>
          </a:prstGeom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D680B791-6AAD-BC20-B245-7DEE9857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149328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b="1">
                <a:solidFill>
                  <a:srgbClr val="000000"/>
                </a:solidFill>
                <a:latin typeface="Arial" charset="0"/>
              </a:rPr>
              <a:t>University of Szeged, Szeged, Hungary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8" name="Kép 17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553DDE36-80DE-1074-E678-063D5DE69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3" y="5131501"/>
            <a:ext cx="2083316" cy="874102"/>
          </a:xfrm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F14E41FC-9D84-A480-3F6A-A8F8DABA4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739" y="5309789"/>
            <a:ext cx="4322624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Ebatinca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S.L. Las Palmas de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Spain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4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404463-DA5A-CF48-652F-BA576C4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817"/>
            <a:ext cx="10515600" cy="1325563"/>
          </a:xfrm>
        </p:spPr>
        <p:txBody>
          <a:bodyPr/>
          <a:lstStyle/>
          <a:p>
            <a:r>
              <a:rPr lang="hu-HU"/>
              <a:t>A </a:t>
            </a:r>
            <a:r>
              <a:rPr lang="hu-HU" err="1"/>
              <a:t>quick</a:t>
            </a:r>
            <a:r>
              <a:rPr lang="hu-HU"/>
              <a:t> </a:t>
            </a:r>
            <a:r>
              <a:rPr lang="hu-HU" err="1"/>
              <a:t>guide</a:t>
            </a:r>
            <a:r>
              <a:rPr lang="hu-HU"/>
              <a:t> on </a:t>
            </a:r>
            <a:r>
              <a:rPr lang="hu-HU" err="1"/>
              <a:t>how</a:t>
            </a:r>
            <a:r>
              <a:rPr lang="hu-HU"/>
              <a:t> to </a:t>
            </a:r>
            <a:r>
              <a:rPr lang="hu-HU" err="1"/>
              <a:t>use</a:t>
            </a:r>
            <a:r>
              <a:rPr lang="hu-HU"/>
              <a:t> </a:t>
            </a:r>
            <a:r>
              <a:rPr lang="hu-HU" err="1"/>
              <a:t>this</a:t>
            </a:r>
            <a:r>
              <a:rPr lang="hu-HU"/>
              <a:t> </a:t>
            </a:r>
            <a:r>
              <a:rPr lang="hu-HU" err="1"/>
              <a:t>tutorial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EA0E2E-1895-F4FE-C6F6-233CCF15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56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/>
              <a:t>Slicer is a </a:t>
            </a:r>
            <a:r>
              <a:rPr lang="en-US"/>
              <a:t>comprehensive</a:t>
            </a:r>
            <a:r>
              <a:rPr lang="hu-HU"/>
              <a:t> platform. Hence, </a:t>
            </a:r>
            <a:r>
              <a:rPr lang="hu-HU" err="1"/>
              <a:t>there’s</a:t>
            </a:r>
            <a:r>
              <a:rPr lang="hu-HU"/>
              <a:t> </a:t>
            </a:r>
            <a:r>
              <a:rPr lang="hu-HU" err="1"/>
              <a:t>usually</a:t>
            </a:r>
            <a:r>
              <a:rPr lang="hu-HU"/>
              <a:t> more </a:t>
            </a:r>
            <a:r>
              <a:rPr lang="hu-HU" err="1"/>
              <a:t>than</a:t>
            </a:r>
            <a:r>
              <a:rPr lang="hu-HU"/>
              <a:t> </a:t>
            </a:r>
            <a:r>
              <a:rPr lang="hu-HU" err="1"/>
              <a:t>one</a:t>
            </a:r>
            <a:r>
              <a:rPr lang="hu-HU"/>
              <a:t> way</a:t>
            </a:r>
            <a:r>
              <a:rPr lang="en-US"/>
              <a:t>s</a:t>
            </a:r>
            <a:r>
              <a:rPr lang="hu-HU"/>
              <a:t> to </a:t>
            </a:r>
            <a:r>
              <a:rPr lang="hu-HU" err="1"/>
              <a:t>work</a:t>
            </a:r>
            <a:r>
              <a:rPr lang="hu-HU"/>
              <a:t> with your </a:t>
            </a:r>
            <a:r>
              <a:rPr lang="hu-HU" err="1"/>
              <a:t>data</a:t>
            </a:r>
            <a:r>
              <a:rPr lang="hu-HU"/>
              <a:t> and </a:t>
            </a:r>
            <a:r>
              <a:rPr lang="hu-HU" err="1"/>
              <a:t>achieve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same</a:t>
            </a:r>
            <a:r>
              <a:rPr lang="hu-HU"/>
              <a:t> </a:t>
            </a:r>
            <a:r>
              <a:rPr lang="hu-HU" err="1"/>
              <a:t>result</a:t>
            </a:r>
            <a:r>
              <a:rPr lang="hu-HU"/>
              <a:t>.</a:t>
            </a:r>
          </a:p>
          <a:p>
            <a:pPr marL="0" indent="0">
              <a:buNone/>
            </a:pPr>
            <a:r>
              <a:rPr lang="hu-HU"/>
              <a:t>During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course</a:t>
            </a:r>
            <a:r>
              <a:rPr lang="hu-HU"/>
              <a:t> of </a:t>
            </a:r>
            <a:r>
              <a:rPr lang="hu-HU" err="1"/>
              <a:t>this</a:t>
            </a:r>
            <a:r>
              <a:rPr lang="hu-HU"/>
              <a:t> </a:t>
            </a:r>
            <a:r>
              <a:rPr lang="hu-HU" err="1"/>
              <a:t>tutorial</a:t>
            </a:r>
            <a:r>
              <a:rPr lang="hu-HU"/>
              <a:t>, </a:t>
            </a:r>
            <a:r>
              <a:rPr lang="hu-HU" err="1"/>
              <a:t>we</a:t>
            </a:r>
            <a:r>
              <a:rPr lang="hu-HU"/>
              <a:t> </a:t>
            </a:r>
            <a:r>
              <a:rPr lang="en-US"/>
              <a:t>sometimes </a:t>
            </a:r>
            <a:r>
              <a:rPr lang="hu-HU"/>
              <a:t>show </a:t>
            </a:r>
            <a:r>
              <a:rPr lang="en-US"/>
              <a:t>more than one </a:t>
            </a:r>
            <a:r>
              <a:rPr lang="en-US" err="1"/>
              <a:t>possibilit</a:t>
            </a:r>
            <a:r>
              <a:rPr lang="hu-HU"/>
              <a:t>y, so you </a:t>
            </a:r>
            <a:r>
              <a:rPr lang="hu-HU" err="1"/>
              <a:t>will</a:t>
            </a:r>
            <a:r>
              <a:rPr lang="hu-HU"/>
              <a:t> </a:t>
            </a:r>
            <a:r>
              <a:rPr lang="hu-HU" err="1"/>
              <a:t>see</a:t>
            </a:r>
            <a:r>
              <a:rPr lang="hu-HU"/>
              <a:t> </a:t>
            </a:r>
            <a:r>
              <a:rPr lang="hu-HU" err="1"/>
              <a:t>three</a:t>
            </a:r>
            <a:r>
              <a:rPr lang="hu-HU"/>
              <a:t> </a:t>
            </a:r>
            <a:r>
              <a:rPr lang="hu-HU" err="1"/>
              <a:t>kinds</a:t>
            </a:r>
            <a:r>
              <a:rPr lang="hu-HU"/>
              <a:t> of </a:t>
            </a:r>
            <a:r>
              <a:rPr lang="hu-HU" err="1"/>
              <a:t>slides</a:t>
            </a:r>
            <a:r>
              <a:rPr lang="en-US"/>
              <a:t>:</a:t>
            </a:r>
            <a:endParaRPr lang="hu-HU"/>
          </a:p>
          <a:p>
            <a:r>
              <a:rPr lang="hu-HU" err="1"/>
              <a:t>Slides</a:t>
            </a:r>
            <a:r>
              <a:rPr lang="hu-HU"/>
              <a:t> that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b="1" err="1"/>
              <a:t>common</a:t>
            </a:r>
            <a:r>
              <a:rPr lang="hu-HU"/>
              <a:t> to both</a:t>
            </a:r>
            <a:r>
              <a:rPr lang="en-US"/>
              <a:t> approaches</a:t>
            </a:r>
            <a:r>
              <a:rPr lang="hu-HU"/>
              <a:t>, have a </a:t>
            </a:r>
            <a:r>
              <a:rPr lang="hu-HU" b="1" err="1"/>
              <a:t>white</a:t>
            </a:r>
            <a:r>
              <a:rPr lang="hu-HU" b="1"/>
              <a:t> </a:t>
            </a:r>
            <a:r>
              <a:rPr lang="hu-HU" b="1" err="1"/>
              <a:t>background</a:t>
            </a:r>
            <a:r>
              <a:rPr lang="hu-HU"/>
              <a:t>.</a:t>
            </a:r>
          </a:p>
          <a:p>
            <a:r>
              <a:rPr lang="hu-HU" err="1"/>
              <a:t>If</a:t>
            </a:r>
            <a:r>
              <a:rPr lang="hu-HU"/>
              <a:t> you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err="1"/>
              <a:t>interested</a:t>
            </a:r>
            <a:r>
              <a:rPr lang="hu-HU"/>
              <a:t> in </a:t>
            </a:r>
            <a:r>
              <a:rPr lang="hu-HU" err="1"/>
              <a:t>somewhat</a:t>
            </a:r>
            <a:r>
              <a:rPr lang="hu-HU"/>
              <a:t> </a:t>
            </a:r>
            <a:r>
              <a:rPr lang="hu-HU" b="1">
                <a:highlight>
                  <a:srgbClr val="F4F9F1"/>
                </a:highlight>
              </a:rPr>
              <a:t>more </a:t>
            </a:r>
            <a:r>
              <a:rPr lang="hu-HU" b="1" err="1">
                <a:highlight>
                  <a:srgbClr val="F4F9F1"/>
                </a:highlight>
              </a:rPr>
              <a:t>details</a:t>
            </a:r>
            <a:r>
              <a:rPr lang="hu-HU"/>
              <a:t>, </a:t>
            </a:r>
            <a:r>
              <a:rPr lang="hu-HU" err="1"/>
              <a:t>then</a:t>
            </a:r>
            <a:r>
              <a:rPr lang="hu-HU"/>
              <a:t> </a:t>
            </a:r>
            <a:r>
              <a:rPr lang="hu-HU" err="1"/>
              <a:t>simply</a:t>
            </a:r>
            <a:r>
              <a:rPr lang="hu-HU"/>
              <a:t> </a:t>
            </a:r>
            <a:r>
              <a:rPr lang="hu-HU" err="1"/>
              <a:t>follow</a:t>
            </a:r>
            <a:r>
              <a:rPr lang="hu-HU"/>
              <a:t> </a:t>
            </a:r>
            <a:r>
              <a:rPr lang="hu-HU" err="1"/>
              <a:t>all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slides</a:t>
            </a:r>
            <a:r>
              <a:rPr lang="hu-HU"/>
              <a:t>. Slides with a </a:t>
            </a:r>
            <a:r>
              <a:rPr lang="hu-HU" b="1" err="1">
                <a:highlight>
                  <a:srgbClr val="F4F9F1"/>
                </a:highlight>
              </a:rPr>
              <a:t>light</a:t>
            </a:r>
            <a:r>
              <a:rPr lang="hu-HU" b="1">
                <a:highlight>
                  <a:srgbClr val="F4F9F1"/>
                </a:highlight>
              </a:rPr>
              <a:t> </a:t>
            </a:r>
            <a:r>
              <a:rPr lang="hu-HU" b="1" err="1">
                <a:highlight>
                  <a:srgbClr val="F4F9F1"/>
                </a:highlight>
              </a:rPr>
              <a:t>green</a:t>
            </a:r>
            <a:r>
              <a:rPr lang="hu-HU" b="1">
                <a:highlight>
                  <a:srgbClr val="F4F9F1"/>
                </a:highlight>
              </a:rPr>
              <a:t> </a:t>
            </a:r>
            <a:r>
              <a:rPr lang="hu-HU" b="1" err="1">
                <a:highlight>
                  <a:srgbClr val="F4F9F1"/>
                </a:highlight>
              </a:rPr>
              <a:t>tint</a:t>
            </a:r>
            <a:r>
              <a:rPr lang="hu-HU" b="1"/>
              <a:t> </a:t>
            </a:r>
            <a:r>
              <a:rPr lang="hu-HU"/>
              <a:t>show </a:t>
            </a:r>
            <a:r>
              <a:rPr lang="hu-HU" err="1"/>
              <a:t>different</a:t>
            </a:r>
            <a:r>
              <a:rPr lang="hu-HU"/>
              <a:t> </a:t>
            </a:r>
            <a:r>
              <a:rPr lang="hu-HU" err="1"/>
              <a:t>ways</a:t>
            </a:r>
            <a:r>
              <a:rPr lang="hu-HU"/>
              <a:t> to </a:t>
            </a:r>
            <a:r>
              <a:rPr lang="hu-HU" err="1"/>
              <a:t>achieve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same</a:t>
            </a:r>
            <a:r>
              <a:rPr lang="hu-HU"/>
              <a:t> </a:t>
            </a:r>
            <a:r>
              <a:rPr lang="hu-HU" err="1"/>
              <a:t>results</a:t>
            </a:r>
            <a:r>
              <a:rPr lang="hu-HU"/>
              <a:t>.</a:t>
            </a:r>
          </a:p>
          <a:p>
            <a:r>
              <a:rPr lang="hu-HU" err="1"/>
              <a:t>If</a:t>
            </a:r>
            <a:r>
              <a:rPr lang="hu-HU"/>
              <a:t> you </a:t>
            </a:r>
            <a:r>
              <a:rPr lang="hu-HU" err="1"/>
              <a:t>want</a:t>
            </a:r>
            <a:r>
              <a:rPr lang="hu-HU"/>
              <a:t> a </a:t>
            </a:r>
            <a:r>
              <a:rPr lang="hu-HU" b="1" err="1">
                <a:highlight>
                  <a:srgbClr val="FFE1E1"/>
                </a:highlight>
              </a:rPr>
              <a:t>quicker</a:t>
            </a:r>
            <a:r>
              <a:rPr lang="hu-HU"/>
              <a:t> </a:t>
            </a:r>
            <a:r>
              <a:rPr lang="hu-HU" err="1"/>
              <a:t>solution</a:t>
            </a:r>
            <a:r>
              <a:rPr lang="hu-HU"/>
              <a:t>, </a:t>
            </a:r>
            <a:r>
              <a:rPr lang="hu-HU" err="1"/>
              <a:t>without</a:t>
            </a:r>
            <a:r>
              <a:rPr lang="hu-HU"/>
              <a:t> </a:t>
            </a:r>
            <a:r>
              <a:rPr lang="hu-HU" err="1"/>
              <a:t>going</a:t>
            </a:r>
            <a:r>
              <a:rPr lang="hu-HU"/>
              <a:t> </a:t>
            </a:r>
            <a:r>
              <a:rPr lang="hu-HU" err="1"/>
              <a:t>too</a:t>
            </a:r>
            <a:r>
              <a:rPr lang="hu-HU"/>
              <a:t> much </a:t>
            </a:r>
            <a:r>
              <a:rPr lang="hu-HU" err="1"/>
              <a:t>into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details</a:t>
            </a:r>
            <a:r>
              <a:rPr lang="hu-HU"/>
              <a:t>, in </a:t>
            </a:r>
            <a:r>
              <a:rPr lang="hu-HU" err="1"/>
              <a:t>addition</a:t>
            </a:r>
            <a:r>
              <a:rPr lang="hu-HU"/>
              <a:t> to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white</a:t>
            </a:r>
            <a:r>
              <a:rPr lang="hu-HU"/>
              <a:t> </a:t>
            </a:r>
            <a:r>
              <a:rPr lang="hu-HU" err="1"/>
              <a:t>ones</a:t>
            </a:r>
            <a:r>
              <a:rPr lang="hu-HU"/>
              <a:t>, </a:t>
            </a:r>
            <a:r>
              <a:rPr lang="hu-HU" err="1"/>
              <a:t>follow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slides</a:t>
            </a:r>
            <a:r>
              <a:rPr lang="hu-HU"/>
              <a:t> </a:t>
            </a:r>
            <a:r>
              <a:rPr lang="hu-HU" err="1"/>
              <a:t>marked</a:t>
            </a:r>
            <a:r>
              <a:rPr lang="hu-HU"/>
              <a:t> with a </a:t>
            </a:r>
            <a:r>
              <a:rPr lang="hu-HU" err="1"/>
              <a:t>clock</a:t>
            </a:r>
            <a:r>
              <a:rPr lang="en-US"/>
              <a:t> (shown</a:t>
            </a:r>
            <a:r>
              <a:rPr lang="hu-HU"/>
              <a:t> </a:t>
            </a:r>
            <a:r>
              <a:rPr lang="en-US"/>
              <a:t>in the corner)</a:t>
            </a:r>
            <a:r>
              <a:rPr lang="hu-HU"/>
              <a:t>, and a </a:t>
            </a:r>
            <a:r>
              <a:rPr lang="hu-HU" err="1"/>
              <a:t>slighty</a:t>
            </a:r>
            <a:r>
              <a:rPr lang="hu-HU"/>
              <a:t> </a:t>
            </a:r>
            <a:r>
              <a:rPr lang="hu-HU" b="1" err="1">
                <a:highlight>
                  <a:srgbClr val="FFE1E1"/>
                </a:highlight>
              </a:rPr>
              <a:t>red-tinted</a:t>
            </a:r>
            <a:r>
              <a:rPr lang="hu-HU"/>
              <a:t> </a:t>
            </a:r>
            <a:r>
              <a:rPr lang="hu-HU" err="1"/>
              <a:t>background</a:t>
            </a:r>
            <a:r>
              <a:rPr lang="hu-HU"/>
              <a:t>.</a:t>
            </a:r>
          </a:p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D5B690-1BB3-B8EF-BEF5-BC688E8D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234" y="5622216"/>
            <a:ext cx="924154" cy="924154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F72A9AA-1123-3959-6E73-5568F3EE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8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>
            <a:extLst>
              <a:ext uri="{FF2B5EF4-FFF2-40B4-BE49-F238E27FC236}">
                <a16:creationId xmlns:a16="http://schemas.microsoft.com/office/drawing/2014/main" id="{8C791A7F-2853-BA67-CE9A-646A964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62" y="1807369"/>
            <a:ext cx="5257800" cy="4351338"/>
          </a:xfrm>
        </p:spPr>
        <p:txBody>
          <a:bodyPr>
            <a:normAutofit/>
          </a:bodyPr>
          <a:lstStyle/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Real-time 3D surface update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Editing on oblique slices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Overlapping segments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Intuitive tools</a:t>
            </a:r>
          </a:p>
          <a:p>
            <a:pPr marL="406400" lvl="1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Manual</a:t>
            </a:r>
          </a:p>
          <a:p>
            <a:pPr marL="406400" lvl="1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Semi-automatic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Advanced settings</a:t>
            </a:r>
          </a:p>
          <a:p>
            <a:pPr marL="406400" lvl="1" indent="-406400" eaLnBrk="1" hangingPunct="1">
              <a:spcBef>
                <a:spcPts val="800"/>
              </a:spcBef>
              <a:buNone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9677E759-E429-1ACE-577A-2260B284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0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Segment Editor module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07D9A23-8CBC-2228-43B3-95202D5A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28" y="1311020"/>
            <a:ext cx="5573496" cy="484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FCAA284-8A23-CFA0-0931-690F3E9B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7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67AD8-A3E5-4FEB-88C7-1398C837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Overview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3F8BC7-A59C-8395-095A-2B96EE6E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95" y="1825625"/>
            <a:ext cx="5879995" cy="4351338"/>
          </a:xfrm>
        </p:spPr>
        <p:txBody>
          <a:bodyPr/>
          <a:lstStyle/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CT image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Segment vertebrae to be 3D printed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Add phantom base to segmentation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Merge and finalize phantom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Save phantom segment to STL file for 3D printing</a:t>
            </a:r>
          </a:p>
          <a:p>
            <a:pPr eaLnBrk="1" hangingPunct="1">
              <a:spcBef>
                <a:spcPts val="800"/>
              </a:spcBef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740025" y="288926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 sz="42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C3CBE43-DB3F-C34E-8F3A-16BB2B480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04755"/>
            <a:ext cx="5938036" cy="350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23A16D-7C28-5F24-0E2E-0C987F14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322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FDCF0-53C6-836E-E3D8-007B89B6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en-US"/>
              <a:t>Part 1: Load CT image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02B6C7-7C40-638C-89AD-CF312BF5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sample “CTChest” dataset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Set image contrast for better visibility</a:t>
            </a:r>
          </a:p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1E2DBD8-97AE-1F88-8969-004D1044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3324762"/>
            <a:ext cx="8524875" cy="294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C52778-4A9C-136D-E945-7C5FF631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040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1764</Words>
  <Application>Microsoft Office PowerPoint</Application>
  <PresentationFormat>Widescreen</PresentationFormat>
  <Paragraphs>284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Bold</vt:lpstr>
      <vt:lpstr>Calibri</vt:lpstr>
      <vt:lpstr>Calibri Light</vt:lpstr>
      <vt:lpstr>Times New Roman</vt:lpstr>
      <vt:lpstr>Office-téma</vt:lpstr>
      <vt:lpstr>Segmentation for 3D printing </vt:lpstr>
      <vt:lpstr>Learning Objective</vt:lpstr>
      <vt:lpstr>Clinical utility of the created spine phantom</vt:lpstr>
      <vt:lpstr>Material</vt:lpstr>
      <vt:lpstr>Platforms</vt:lpstr>
      <vt:lpstr>A quick guide on how to use this tutorial</vt:lpstr>
      <vt:lpstr>Segment Editor module</vt:lpstr>
      <vt:lpstr>Overview</vt:lpstr>
      <vt:lpstr>Part 1: Load CT image</vt:lpstr>
      <vt:lpstr>1/1: Load CTChest dataset</vt:lpstr>
      <vt:lpstr>1/2: Sample CT loaded</vt:lpstr>
      <vt:lpstr>1/3/A: Change contrast</vt:lpstr>
      <vt:lpstr>1/3/B: Change contrast</vt:lpstr>
      <vt:lpstr>1/3/C: Change contrast</vt:lpstr>
      <vt:lpstr>Part 2: Segment vertebrae</vt:lpstr>
      <vt:lpstr>2/1: Switch to Segment Editor module</vt:lpstr>
      <vt:lpstr>2/2: Add new segment</vt:lpstr>
      <vt:lpstr>2/3: Set terminology</vt:lpstr>
      <vt:lpstr>2/4: Set threshold to get bone</vt:lpstr>
      <vt:lpstr>See it in 3D!</vt:lpstr>
      <vt:lpstr>2/5: Remove speckle with the Islands effect</vt:lpstr>
      <vt:lpstr>2/5: Remove speckle with the Islands effect</vt:lpstr>
      <vt:lpstr>2/6: Cut out vertebrae with Scissors</vt:lpstr>
      <vt:lpstr>2/7: Cut out vertebrae with Scissors</vt:lpstr>
      <vt:lpstr>Orient the 3D view</vt:lpstr>
      <vt:lpstr>2/8: Remove remaining parts with Scissors</vt:lpstr>
      <vt:lpstr>2/9: Vertebrae are segmented</vt:lpstr>
      <vt:lpstr>Part 3: Add phantom base</vt:lpstr>
      <vt:lpstr>3/1: Load phantom base as model node</vt:lpstr>
      <vt:lpstr>3/2: Load phantom base as model node</vt:lpstr>
      <vt:lpstr>3/2: Load phantom base as model node</vt:lpstr>
      <vt:lpstr>3/1: Make base semi-transparent in Models</vt:lpstr>
      <vt:lpstr>3/1: Make base semi-transparent</vt:lpstr>
      <vt:lpstr>3/2/A: Create transform</vt:lpstr>
      <vt:lpstr>3/3/A: Apply transform to base</vt:lpstr>
      <vt:lpstr>3/4/A: Move base into place</vt:lpstr>
      <vt:lpstr>3/2/B: Create transform</vt:lpstr>
      <vt:lpstr>3/4/B: Move base into place</vt:lpstr>
      <vt:lpstr>3/6/A: Base is in the correct position</vt:lpstr>
      <vt:lpstr>3/6/B: Base is in the correct position</vt:lpstr>
      <vt:lpstr>3/7: Use Scissors effect to remove slack</vt:lpstr>
      <vt:lpstr>Part 4: Merge and finalize phantom</vt:lpstr>
      <vt:lpstr>4/1: Import base into segmentation</vt:lpstr>
      <vt:lpstr>4/1/A Import base into segmentation</vt:lpstr>
      <vt:lpstr>4/2: Merge the two in Segment Editor</vt:lpstr>
      <vt:lpstr>4/3: Remove base piece segment</vt:lpstr>
      <vt:lpstr>4/3: Remove base piece segment</vt:lpstr>
      <vt:lpstr>4/4: Cut hole through phantom using Scissors </vt:lpstr>
      <vt:lpstr>4/4: Cut hole through phantom using Scissors </vt:lpstr>
      <vt:lpstr>Phantom is ready!</vt:lpstr>
      <vt:lpstr>Part 5: Save phantom to STL</vt:lpstr>
      <vt:lpstr>5/1: Export phantom segment into model</vt:lpstr>
      <vt:lpstr>5/2: Save model into STL</vt:lpstr>
      <vt:lpstr>5/1: Export phantom segment into model</vt:lpstr>
      <vt:lpstr>5/2: Save model into STL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for 3D printing</dc:title>
  <dc:creator>Nagy Attila Dr.</dc:creator>
  <cp:lastModifiedBy>Andras Lasso</cp:lastModifiedBy>
  <cp:revision>12</cp:revision>
  <dcterms:created xsi:type="dcterms:W3CDTF">2023-02-03T10:23:50Z</dcterms:created>
  <dcterms:modified xsi:type="dcterms:W3CDTF">2024-09-10T15:54:44Z</dcterms:modified>
</cp:coreProperties>
</file>